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4"/>
  </p:notesMasterIdLst>
  <p:handoutMasterIdLst>
    <p:handoutMasterId r:id="rId85"/>
  </p:handoutMasterIdLst>
  <p:sldIdLst>
    <p:sldId id="256" r:id="rId5"/>
    <p:sldId id="312" r:id="rId6"/>
    <p:sldId id="392" r:id="rId7"/>
    <p:sldId id="393" r:id="rId8"/>
    <p:sldId id="394" r:id="rId9"/>
    <p:sldId id="319" r:id="rId10"/>
    <p:sldId id="324" r:id="rId11"/>
    <p:sldId id="325" r:id="rId12"/>
    <p:sldId id="407" r:id="rId13"/>
    <p:sldId id="408" r:id="rId14"/>
    <p:sldId id="412" r:id="rId15"/>
    <p:sldId id="330" r:id="rId16"/>
    <p:sldId id="331" r:id="rId17"/>
    <p:sldId id="332" r:id="rId18"/>
    <p:sldId id="416" r:id="rId19"/>
    <p:sldId id="333" r:id="rId20"/>
    <p:sldId id="334" r:id="rId21"/>
    <p:sldId id="335" r:id="rId22"/>
    <p:sldId id="336" r:id="rId23"/>
    <p:sldId id="405" r:id="rId24"/>
    <p:sldId id="406" r:id="rId25"/>
    <p:sldId id="337" r:id="rId26"/>
    <p:sldId id="419" r:id="rId27"/>
    <p:sldId id="420" r:id="rId28"/>
    <p:sldId id="395" r:id="rId29"/>
    <p:sldId id="396" r:id="rId30"/>
    <p:sldId id="397" r:id="rId31"/>
    <p:sldId id="398" r:id="rId32"/>
    <p:sldId id="399" r:id="rId33"/>
    <p:sldId id="339" r:id="rId34"/>
    <p:sldId id="340" r:id="rId35"/>
    <p:sldId id="341" r:id="rId36"/>
    <p:sldId id="342" r:id="rId37"/>
    <p:sldId id="344" r:id="rId38"/>
    <p:sldId id="400" r:id="rId39"/>
    <p:sldId id="345" r:id="rId40"/>
    <p:sldId id="346" r:id="rId41"/>
    <p:sldId id="347" r:id="rId42"/>
    <p:sldId id="348" r:id="rId43"/>
    <p:sldId id="349" r:id="rId44"/>
    <p:sldId id="350" r:id="rId45"/>
    <p:sldId id="351" r:id="rId46"/>
    <p:sldId id="352" r:id="rId47"/>
    <p:sldId id="353" r:id="rId48"/>
    <p:sldId id="354" r:id="rId49"/>
    <p:sldId id="355" r:id="rId50"/>
    <p:sldId id="356" r:id="rId51"/>
    <p:sldId id="357" r:id="rId52"/>
    <p:sldId id="359" r:id="rId53"/>
    <p:sldId id="358" r:id="rId54"/>
    <p:sldId id="360" r:id="rId55"/>
    <p:sldId id="361" r:id="rId56"/>
    <p:sldId id="401" r:id="rId57"/>
    <p:sldId id="363" r:id="rId58"/>
    <p:sldId id="364" r:id="rId59"/>
    <p:sldId id="365" r:id="rId60"/>
    <p:sldId id="367" r:id="rId61"/>
    <p:sldId id="368" r:id="rId62"/>
    <p:sldId id="370" r:id="rId63"/>
    <p:sldId id="369" r:id="rId64"/>
    <p:sldId id="372" r:id="rId65"/>
    <p:sldId id="374" r:id="rId66"/>
    <p:sldId id="402" r:id="rId67"/>
    <p:sldId id="403" r:id="rId68"/>
    <p:sldId id="404" r:id="rId69"/>
    <p:sldId id="380" r:id="rId70"/>
    <p:sldId id="417" r:id="rId71"/>
    <p:sldId id="274" r:id="rId72"/>
    <p:sldId id="381" r:id="rId73"/>
    <p:sldId id="382" r:id="rId74"/>
    <p:sldId id="383" r:id="rId75"/>
    <p:sldId id="384" r:id="rId76"/>
    <p:sldId id="385" r:id="rId77"/>
    <p:sldId id="386" r:id="rId78"/>
    <p:sldId id="387" r:id="rId79"/>
    <p:sldId id="388" r:id="rId80"/>
    <p:sldId id="389" r:id="rId81"/>
    <p:sldId id="390" r:id="rId82"/>
    <p:sldId id="418"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0751" autoAdjust="0"/>
  </p:normalViewPr>
  <p:slideViewPr>
    <p:cSldViewPr snapToGrid="0" snapToObjects="1">
      <p:cViewPr varScale="1">
        <p:scale>
          <a:sx n="68" d="100"/>
          <a:sy n="68" d="100"/>
        </p:scale>
        <p:origin x="-450" y="-90"/>
      </p:cViewPr>
      <p:guideLst>
        <p:guide orient="horz" pos="288"/>
        <p:guide orient="horz" pos="3886"/>
        <p:guide pos="5473"/>
        <p:guide pos="3835"/>
        <p:guide pos="289"/>
        <p:guide pos="192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880"/>
        <p:guide pos="2160"/>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Burn Up</a:t>
            </a:r>
          </a:p>
        </c:rich>
      </c:tx>
      <c:layout/>
      <c:overlay val="0"/>
    </c:title>
    <c:autoTitleDeleted val="0"/>
    <c:plotArea>
      <c:layout/>
      <c:lineChart>
        <c:grouping val="standard"/>
        <c:varyColors val="0"/>
        <c:ser>
          <c:idx val="1"/>
          <c:order val="0"/>
          <c:tx>
            <c:v>Scope</c:v>
          </c:tx>
          <c:spPr>
            <a:ln>
              <a:solidFill>
                <a:srgbClr val="00B050"/>
              </a:solidFill>
            </a:ln>
          </c:spPr>
          <c:marker>
            <c:symbol val="none"/>
          </c:marker>
          <c:val>
            <c:numRef>
              <c:f>Sheet1!$B$2:$B$11</c:f>
              <c:numCache>
                <c:formatCode>General</c:formatCode>
                <c:ptCount val="10"/>
                <c:pt idx="0">
                  <c:v>10</c:v>
                </c:pt>
                <c:pt idx="1">
                  <c:v>11</c:v>
                </c:pt>
                <c:pt idx="2">
                  <c:v>11</c:v>
                </c:pt>
                <c:pt idx="3">
                  <c:v>11</c:v>
                </c:pt>
                <c:pt idx="4">
                  <c:v>12</c:v>
                </c:pt>
                <c:pt idx="5">
                  <c:v>13</c:v>
                </c:pt>
                <c:pt idx="6">
                  <c:v>14</c:v>
                </c:pt>
                <c:pt idx="7">
                  <c:v>14</c:v>
                </c:pt>
                <c:pt idx="8">
                  <c:v>14</c:v>
                </c:pt>
                <c:pt idx="9">
                  <c:v>12</c:v>
                </c:pt>
              </c:numCache>
            </c:numRef>
          </c:val>
          <c:smooth val="0"/>
        </c:ser>
        <c:ser>
          <c:idx val="2"/>
          <c:order val="1"/>
          <c:tx>
            <c:v>Completed</c:v>
          </c:tx>
          <c:spPr>
            <a:ln>
              <a:solidFill>
                <a:srgbClr val="FF0000"/>
              </a:solidFill>
            </a:ln>
          </c:spPr>
          <c:marker>
            <c:symbol val="none"/>
          </c:marker>
          <c:val>
            <c:numRef>
              <c:f>Sheet1!$C$2:$C$11</c:f>
              <c:numCache>
                <c:formatCode>General</c:formatCode>
                <c:ptCount val="10"/>
                <c:pt idx="0">
                  <c:v>0</c:v>
                </c:pt>
                <c:pt idx="1">
                  <c:v>1</c:v>
                </c:pt>
                <c:pt idx="2">
                  <c:v>3</c:v>
                </c:pt>
                <c:pt idx="3">
                  <c:v>5</c:v>
                </c:pt>
                <c:pt idx="4">
                  <c:v>7</c:v>
                </c:pt>
                <c:pt idx="5">
                  <c:v>8</c:v>
                </c:pt>
                <c:pt idx="6">
                  <c:v>8</c:v>
                </c:pt>
                <c:pt idx="7">
                  <c:v>9</c:v>
                </c:pt>
                <c:pt idx="8">
                  <c:v>10</c:v>
                </c:pt>
                <c:pt idx="9">
                  <c:v>12</c:v>
                </c:pt>
              </c:numCache>
            </c:numRef>
          </c:val>
          <c:smooth val="0"/>
        </c:ser>
        <c:dLbls>
          <c:showLegendKey val="0"/>
          <c:showVal val="0"/>
          <c:showCatName val="0"/>
          <c:showSerName val="0"/>
          <c:showPercent val="0"/>
          <c:showBubbleSize val="0"/>
        </c:dLbls>
        <c:marker val="1"/>
        <c:smooth val="0"/>
        <c:axId val="85609472"/>
        <c:axId val="101044992"/>
      </c:lineChart>
      <c:catAx>
        <c:axId val="85609472"/>
        <c:scaling>
          <c:orientation val="minMax"/>
        </c:scaling>
        <c:delete val="0"/>
        <c:axPos val="b"/>
        <c:majorTickMark val="out"/>
        <c:minorTickMark val="none"/>
        <c:tickLblPos val="nextTo"/>
        <c:crossAx val="101044992"/>
        <c:crosses val="autoZero"/>
        <c:auto val="1"/>
        <c:lblAlgn val="ctr"/>
        <c:lblOffset val="100"/>
        <c:noMultiLvlLbl val="0"/>
      </c:catAx>
      <c:valAx>
        <c:axId val="101044992"/>
        <c:scaling>
          <c:orientation val="minMax"/>
        </c:scaling>
        <c:delete val="0"/>
        <c:axPos val="l"/>
        <c:majorGridlines/>
        <c:numFmt formatCode="General" sourceLinked="1"/>
        <c:majorTickMark val="out"/>
        <c:minorTickMark val="none"/>
        <c:tickLblPos val="nextTo"/>
        <c:crossAx val="85609472"/>
        <c:crosses val="autoZero"/>
        <c:crossBetween val="between"/>
      </c:valAx>
      <c:spPr>
        <a:ln>
          <a:solidFill>
            <a:schemeClr val="tx1"/>
          </a:solidFill>
        </a:ln>
      </c:spPr>
    </c:plotArea>
    <c:legend>
      <c:legendPos val="b"/>
      <c:layout/>
      <c:overlay val="0"/>
    </c:legend>
    <c:plotVisOnly val="1"/>
    <c:dispBlanksAs val="gap"/>
    <c:showDLblsOverMax val="0"/>
  </c:chart>
  <c:spPr>
    <a:ln>
      <a:solidFill>
        <a:schemeClr val="tx1"/>
      </a:solidFill>
    </a:ln>
    <a:effectLst>
      <a:outerShdw blurRad="50800" dist="38100" dir="2700000" algn="tl" rotWithShape="0">
        <a:prstClr val="black">
          <a:alpha val="40000"/>
        </a:prstClr>
      </a:outerShdw>
    </a:effectLst>
  </c:sp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0A8B98-9171-495F-ADDF-B272B520D1D3}" type="doc">
      <dgm:prSet loTypeId="urn:microsoft.com/office/officeart/2005/8/layout/venn2" loCatId="relationship" qsTypeId="urn:microsoft.com/office/officeart/2005/8/quickstyle/simple1" qsCatId="simple" csTypeId="urn:microsoft.com/office/officeart/2005/8/colors/accent0_1" csCatId="mainScheme" phldr="1"/>
      <dgm:spPr/>
      <dgm:t>
        <a:bodyPr/>
        <a:lstStyle/>
        <a:p>
          <a:endParaRPr lang="en-US"/>
        </a:p>
      </dgm:t>
    </dgm:pt>
    <dgm:pt modelId="{E1F32473-A7E7-46EB-BB18-07016F249520}">
      <dgm:prSet phldrT="[Text]" custT="1"/>
      <dgm:spPr>
        <a:solidFill>
          <a:schemeClr val="accent6">
            <a:lumMod val="20000"/>
            <a:lumOff val="80000"/>
          </a:schemeClr>
        </a:solidFill>
      </dgm:spPr>
      <dgm:t>
        <a:bodyPr/>
        <a:lstStyle/>
        <a:p>
          <a:r>
            <a:rPr lang="en-US" sz="1200" b="1" dirty="0" smtClean="0">
              <a:solidFill>
                <a:schemeClr val="tx2">
                  <a:lumMod val="10000"/>
                </a:schemeClr>
              </a:solidFill>
            </a:rPr>
            <a:t>Enterprise Agile Coach</a:t>
          </a:r>
          <a:endParaRPr lang="en-US" sz="1200" b="1" dirty="0">
            <a:solidFill>
              <a:schemeClr val="tx2">
                <a:lumMod val="10000"/>
              </a:schemeClr>
            </a:solidFill>
          </a:endParaRPr>
        </a:p>
      </dgm:t>
    </dgm:pt>
    <dgm:pt modelId="{CB217E96-4F0A-4E93-8FCF-44ECFEC12544}" type="parTrans" cxnId="{0CBF7674-A9B3-4314-87FB-4242724B1B41}">
      <dgm:prSet/>
      <dgm:spPr/>
      <dgm:t>
        <a:bodyPr/>
        <a:lstStyle/>
        <a:p>
          <a:endParaRPr lang="en-US" sz="2000" b="1">
            <a:solidFill>
              <a:schemeClr val="tx2">
                <a:lumMod val="10000"/>
              </a:schemeClr>
            </a:solidFill>
          </a:endParaRPr>
        </a:p>
      </dgm:t>
    </dgm:pt>
    <dgm:pt modelId="{3C0C4C16-05AD-4E36-AE60-BBC7A2E584D1}" type="sibTrans" cxnId="{0CBF7674-A9B3-4314-87FB-4242724B1B41}">
      <dgm:prSet/>
      <dgm:spPr/>
      <dgm:t>
        <a:bodyPr/>
        <a:lstStyle/>
        <a:p>
          <a:endParaRPr lang="en-US" sz="2000" b="1">
            <a:solidFill>
              <a:schemeClr val="tx2">
                <a:lumMod val="10000"/>
              </a:schemeClr>
            </a:solidFill>
          </a:endParaRPr>
        </a:p>
      </dgm:t>
    </dgm:pt>
    <dgm:pt modelId="{A4CC90A1-D99A-4AE6-8582-7748A4D36DAF}">
      <dgm:prSet phldrT="[Text]" custT="1"/>
      <dgm:spPr>
        <a:solidFill>
          <a:schemeClr val="accent6">
            <a:lumMod val="60000"/>
            <a:lumOff val="40000"/>
          </a:schemeClr>
        </a:solidFill>
      </dgm:spPr>
      <dgm:t>
        <a:bodyPr/>
        <a:lstStyle/>
        <a:p>
          <a:r>
            <a:rPr lang="en-US" sz="1200" b="1" dirty="0" smtClean="0">
              <a:solidFill>
                <a:schemeClr val="tx2">
                  <a:lumMod val="10000"/>
                </a:schemeClr>
              </a:solidFill>
            </a:rPr>
            <a:t>Agile Coach</a:t>
          </a:r>
          <a:endParaRPr lang="en-US" sz="1200" b="1" dirty="0">
            <a:solidFill>
              <a:schemeClr val="tx2">
                <a:lumMod val="10000"/>
              </a:schemeClr>
            </a:solidFill>
          </a:endParaRPr>
        </a:p>
      </dgm:t>
    </dgm:pt>
    <dgm:pt modelId="{A85020C4-A73B-400D-9FD3-B8E653AFEF7C}" type="parTrans" cxnId="{383DC8D7-968D-42C0-BC44-1D16F8E2F1B3}">
      <dgm:prSet/>
      <dgm:spPr/>
      <dgm:t>
        <a:bodyPr/>
        <a:lstStyle/>
        <a:p>
          <a:endParaRPr lang="en-US" sz="2000" b="1">
            <a:solidFill>
              <a:schemeClr val="tx2">
                <a:lumMod val="10000"/>
              </a:schemeClr>
            </a:solidFill>
          </a:endParaRPr>
        </a:p>
      </dgm:t>
    </dgm:pt>
    <dgm:pt modelId="{7ADA4898-96C7-44B1-B837-6DF1BFB6A315}" type="sibTrans" cxnId="{383DC8D7-968D-42C0-BC44-1D16F8E2F1B3}">
      <dgm:prSet/>
      <dgm:spPr/>
      <dgm:t>
        <a:bodyPr/>
        <a:lstStyle/>
        <a:p>
          <a:endParaRPr lang="en-US" sz="2000" b="1">
            <a:solidFill>
              <a:schemeClr val="tx2">
                <a:lumMod val="10000"/>
              </a:schemeClr>
            </a:solidFill>
          </a:endParaRPr>
        </a:p>
      </dgm:t>
    </dgm:pt>
    <dgm:pt modelId="{7DAB779D-65F8-42E2-80B0-CBC9B24DD780}">
      <dgm:prSet phldrT="[Text]" custT="1"/>
      <dgm:spPr>
        <a:solidFill>
          <a:schemeClr val="accent5">
            <a:lumMod val="60000"/>
            <a:lumOff val="40000"/>
          </a:schemeClr>
        </a:solidFill>
      </dgm:spPr>
      <dgm:t>
        <a:bodyPr/>
        <a:lstStyle/>
        <a:p>
          <a:r>
            <a:rPr lang="en-US" sz="1400" b="1" dirty="0" smtClean="0">
              <a:solidFill>
                <a:schemeClr val="tx2">
                  <a:lumMod val="10000"/>
                </a:schemeClr>
              </a:solidFill>
            </a:rPr>
            <a:t>Agile Team Facilitator</a:t>
          </a:r>
          <a:endParaRPr lang="en-US" sz="1400" b="1" dirty="0">
            <a:solidFill>
              <a:schemeClr val="tx2">
                <a:lumMod val="10000"/>
              </a:schemeClr>
            </a:solidFill>
          </a:endParaRPr>
        </a:p>
      </dgm:t>
    </dgm:pt>
    <dgm:pt modelId="{E94AE5AB-0FEF-48A2-BB26-5CA41AE5DB17}" type="parTrans" cxnId="{0C344B21-B9D8-46C7-A66A-B68283520B0C}">
      <dgm:prSet/>
      <dgm:spPr/>
      <dgm:t>
        <a:bodyPr/>
        <a:lstStyle/>
        <a:p>
          <a:endParaRPr lang="en-US" sz="2000" b="1">
            <a:solidFill>
              <a:schemeClr val="tx2">
                <a:lumMod val="10000"/>
              </a:schemeClr>
            </a:solidFill>
          </a:endParaRPr>
        </a:p>
      </dgm:t>
    </dgm:pt>
    <dgm:pt modelId="{14C61742-9339-417C-9CE8-C7DD327109FB}" type="sibTrans" cxnId="{0C344B21-B9D8-46C7-A66A-B68283520B0C}">
      <dgm:prSet/>
      <dgm:spPr/>
      <dgm:t>
        <a:bodyPr/>
        <a:lstStyle/>
        <a:p>
          <a:endParaRPr lang="en-US" sz="2000" b="1">
            <a:solidFill>
              <a:schemeClr val="tx2">
                <a:lumMod val="10000"/>
              </a:schemeClr>
            </a:solidFill>
          </a:endParaRPr>
        </a:p>
      </dgm:t>
    </dgm:pt>
    <dgm:pt modelId="{BDC13608-A504-43EA-BF5C-112FF0E7516D}" type="pres">
      <dgm:prSet presAssocID="{B30A8B98-9171-495F-ADDF-B272B520D1D3}" presName="Name0" presStyleCnt="0">
        <dgm:presLayoutVars>
          <dgm:chMax val="7"/>
          <dgm:resizeHandles val="exact"/>
        </dgm:presLayoutVars>
      </dgm:prSet>
      <dgm:spPr/>
      <dgm:t>
        <a:bodyPr/>
        <a:lstStyle/>
        <a:p>
          <a:endParaRPr lang="en-US"/>
        </a:p>
      </dgm:t>
    </dgm:pt>
    <dgm:pt modelId="{5E33343D-2767-42BC-A186-8181FC2F4266}" type="pres">
      <dgm:prSet presAssocID="{B30A8B98-9171-495F-ADDF-B272B520D1D3}" presName="comp1" presStyleCnt="0"/>
      <dgm:spPr/>
    </dgm:pt>
    <dgm:pt modelId="{A0624C19-83D2-4B5F-BE0A-FAA29DB87636}" type="pres">
      <dgm:prSet presAssocID="{B30A8B98-9171-495F-ADDF-B272B520D1D3}" presName="circle1" presStyleLbl="node1" presStyleIdx="0" presStyleCnt="3"/>
      <dgm:spPr/>
      <dgm:t>
        <a:bodyPr/>
        <a:lstStyle/>
        <a:p>
          <a:endParaRPr lang="en-US"/>
        </a:p>
      </dgm:t>
    </dgm:pt>
    <dgm:pt modelId="{FDA9F1D7-1D60-4759-9F42-BB866CE539AF}" type="pres">
      <dgm:prSet presAssocID="{B30A8B98-9171-495F-ADDF-B272B520D1D3}" presName="c1text" presStyleLbl="node1" presStyleIdx="0" presStyleCnt="3">
        <dgm:presLayoutVars>
          <dgm:bulletEnabled val="1"/>
        </dgm:presLayoutVars>
      </dgm:prSet>
      <dgm:spPr/>
      <dgm:t>
        <a:bodyPr/>
        <a:lstStyle/>
        <a:p>
          <a:endParaRPr lang="en-US"/>
        </a:p>
      </dgm:t>
    </dgm:pt>
    <dgm:pt modelId="{7845418F-34DB-4EC4-9951-2D04A509E006}" type="pres">
      <dgm:prSet presAssocID="{B30A8B98-9171-495F-ADDF-B272B520D1D3}" presName="comp2" presStyleCnt="0"/>
      <dgm:spPr/>
    </dgm:pt>
    <dgm:pt modelId="{0DD1C2F3-5AF1-44AC-9806-FEF2A73C1843}" type="pres">
      <dgm:prSet presAssocID="{B30A8B98-9171-495F-ADDF-B272B520D1D3}" presName="circle2" presStyleLbl="node1" presStyleIdx="1" presStyleCnt="3"/>
      <dgm:spPr/>
      <dgm:t>
        <a:bodyPr/>
        <a:lstStyle/>
        <a:p>
          <a:endParaRPr lang="en-US"/>
        </a:p>
      </dgm:t>
    </dgm:pt>
    <dgm:pt modelId="{102B99E3-D70C-4E2D-B463-DCB81EC30B31}" type="pres">
      <dgm:prSet presAssocID="{B30A8B98-9171-495F-ADDF-B272B520D1D3}" presName="c2text" presStyleLbl="node1" presStyleIdx="1" presStyleCnt="3">
        <dgm:presLayoutVars>
          <dgm:bulletEnabled val="1"/>
        </dgm:presLayoutVars>
      </dgm:prSet>
      <dgm:spPr/>
      <dgm:t>
        <a:bodyPr/>
        <a:lstStyle/>
        <a:p>
          <a:endParaRPr lang="en-US"/>
        </a:p>
      </dgm:t>
    </dgm:pt>
    <dgm:pt modelId="{A32B4AE6-0915-4B46-AAAE-3E69D656BC53}" type="pres">
      <dgm:prSet presAssocID="{B30A8B98-9171-495F-ADDF-B272B520D1D3}" presName="comp3" presStyleCnt="0"/>
      <dgm:spPr/>
    </dgm:pt>
    <dgm:pt modelId="{2DBBDD22-4F32-42EE-A71B-18ABA5D3A5B9}" type="pres">
      <dgm:prSet presAssocID="{B30A8B98-9171-495F-ADDF-B272B520D1D3}" presName="circle3" presStyleLbl="node1" presStyleIdx="2" presStyleCnt="3" custScaleX="125806"/>
      <dgm:spPr/>
      <dgm:t>
        <a:bodyPr/>
        <a:lstStyle/>
        <a:p>
          <a:endParaRPr lang="en-US"/>
        </a:p>
      </dgm:t>
    </dgm:pt>
    <dgm:pt modelId="{5A27EBCA-FA84-4BB7-85DC-89EA52B9A16F}" type="pres">
      <dgm:prSet presAssocID="{B30A8B98-9171-495F-ADDF-B272B520D1D3}" presName="c3text" presStyleLbl="node1" presStyleIdx="2" presStyleCnt="3">
        <dgm:presLayoutVars>
          <dgm:bulletEnabled val="1"/>
        </dgm:presLayoutVars>
      </dgm:prSet>
      <dgm:spPr/>
      <dgm:t>
        <a:bodyPr/>
        <a:lstStyle/>
        <a:p>
          <a:endParaRPr lang="en-US"/>
        </a:p>
      </dgm:t>
    </dgm:pt>
  </dgm:ptLst>
  <dgm:cxnLst>
    <dgm:cxn modelId="{E8ED26FD-034C-4EA3-A0C8-83E26564ED03}" type="presOf" srcId="{7DAB779D-65F8-42E2-80B0-CBC9B24DD780}" destId="{2DBBDD22-4F32-42EE-A71B-18ABA5D3A5B9}" srcOrd="0" destOrd="0" presId="urn:microsoft.com/office/officeart/2005/8/layout/venn2"/>
    <dgm:cxn modelId="{BE70677D-AF16-47B5-9FC5-C0D9FD8A45A4}" type="presOf" srcId="{E1F32473-A7E7-46EB-BB18-07016F249520}" destId="{FDA9F1D7-1D60-4759-9F42-BB866CE539AF}" srcOrd="1" destOrd="0" presId="urn:microsoft.com/office/officeart/2005/8/layout/venn2"/>
    <dgm:cxn modelId="{EC110FC7-3DDE-47B8-983B-0B94CED48E2A}" type="presOf" srcId="{B30A8B98-9171-495F-ADDF-B272B520D1D3}" destId="{BDC13608-A504-43EA-BF5C-112FF0E7516D}" srcOrd="0" destOrd="0" presId="urn:microsoft.com/office/officeart/2005/8/layout/venn2"/>
    <dgm:cxn modelId="{76616D9E-0AC7-448F-A838-92E9D76FAB0E}" type="presOf" srcId="{E1F32473-A7E7-46EB-BB18-07016F249520}" destId="{A0624C19-83D2-4B5F-BE0A-FAA29DB87636}" srcOrd="0" destOrd="0" presId="urn:microsoft.com/office/officeart/2005/8/layout/venn2"/>
    <dgm:cxn modelId="{00936B57-AFFE-48D2-BB90-3883DFBD92E9}" type="presOf" srcId="{A4CC90A1-D99A-4AE6-8582-7748A4D36DAF}" destId="{0DD1C2F3-5AF1-44AC-9806-FEF2A73C1843}" srcOrd="0" destOrd="0" presId="urn:microsoft.com/office/officeart/2005/8/layout/venn2"/>
    <dgm:cxn modelId="{227786E0-FF42-4E6B-A237-F0226DA97F37}" type="presOf" srcId="{A4CC90A1-D99A-4AE6-8582-7748A4D36DAF}" destId="{102B99E3-D70C-4E2D-B463-DCB81EC30B31}" srcOrd="1" destOrd="0" presId="urn:microsoft.com/office/officeart/2005/8/layout/venn2"/>
    <dgm:cxn modelId="{0CBF7674-A9B3-4314-87FB-4242724B1B41}" srcId="{B30A8B98-9171-495F-ADDF-B272B520D1D3}" destId="{E1F32473-A7E7-46EB-BB18-07016F249520}" srcOrd="0" destOrd="0" parTransId="{CB217E96-4F0A-4E93-8FCF-44ECFEC12544}" sibTransId="{3C0C4C16-05AD-4E36-AE60-BBC7A2E584D1}"/>
    <dgm:cxn modelId="{B9F46CC3-268D-45C1-841A-9C920CF61EF3}" type="presOf" srcId="{7DAB779D-65F8-42E2-80B0-CBC9B24DD780}" destId="{5A27EBCA-FA84-4BB7-85DC-89EA52B9A16F}" srcOrd="1" destOrd="0" presId="urn:microsoft.com/office/officeart/2005/8/layout/venn2"/>
    <dgm:cxn modelId="{0C344B21-B9D8-46C7-A66A-B68283520B0C}" srcId="{B30A8B98-9171-495F-ADDF-B272B520D1D3}" destId="{7DAB779D-65F8-42E2-80B0-CBC9B24DD780}" srcOrd="2" destOrd="0" parTransId="{E94AE5AB-0FEF-48A2-BB26-5CA41AE5DB17}" sibTransId="{14C61742-9339-417C-9CE8-C7DD327109FB}"/>
    <dgm:cxn modelId="{383DC8D7-968D-42C0-BC44-1D16F8E2F1B3}" srcId="{B30A8B98-9171-495F-ADDF-B272B520D1D3}" destId="{A4CC90A1-D99A-4AE6-8582-7748A4D36DAF}" srcOrd="1" destOrd="0" parTransId="{A85020C4-A73B-400D-9FD3-B8E653AFEF7C}" sibTransId="{7ADA4898-96C7-44B1-B837-6DF1BFB6A315}"/>
    <dgm:cxn modelId="{49D2237C-4DEB-4887-A7FE-B10F0015D43C}" type="presParOf" srcId="{BDC13608-A504-43EA-BF5C-112FF0E7516D}" destId="{5E33343D-2767-42BC-A186-8181FC2F4266}" srcOrd="0" destOrd="0" presId="urn:microsoft.com/office/officeart/2005/8/layout/venn2"/>
    <dgm:cxn modelId="{1BF39850-F1D1-43AE-9FA5-46C50FBD7B26}" type="presParOf" srcId="{5E33343D-2767-42BC-A186-8181FC2F4266}" destId="{A0624C19-83D2-4B5F-BE0A-FAA29DB87636}" srcOrd="0" destOrd="0" presId="urn:microsoft.com/office/officeart/2005/8/layout/venn2"/>
    <dgm:cxn modelId="{668FF3FE-7D03-40BA-98EF-D354EE38BB1A}" type="presParOf" srcId="{5E33343D-2767-42BC-A186-8181FC2F4266}" destId="{FDA9F1D7-1D60-4759-9F42-BB866CE539AF}" srcOrd="1" destOrd="0" presId="urn:microsoft.com/office/officeart/2005/8/layout/venn2"/>
    <dgm:cxn modelId="{04197DD6-4BF4-413B-8DCF-15E373B47BE1}" type="presParOf" srcId="{BDC13608-A504-43EA-BF5C-112FF0E7516D}" destId="{7845418F-34DB-4EC4-9951-2D04A509E006}" srcOrd="1" destOrd="0" presId="urn:microsoft.com/office/officeart/2005/8/layout/venn2"/>
    <dgm:cxn modelId="{0C2C4BFA-B5C9-4B92-B290-A4033957D66F}" type="presParOf" srcId="{7845418F-34DB-4EC4-9951-2D04A509E006}" destId="{0DD1C2F3-5AF1-44AC-9806-FEF2A73C1843}" srcOrd="0" destOrd="0" presId="urn:microsoft.com/office/officeart/2005/8/layout/venn2"/>
    <dgm:cxn modelId="{A2416386-D4D6-4189-8655-185D7AD66BF5}" type="presParOf" srcId="{7845418F-34DB-4EC4-9951-2D04A509E006}" destId="{102B99E3-D70C-4E2D-B463-DCB81EC30B31}" srcOrd="1" destOrd="0" presId="urn:microsoft.com/office/officeart/2005/8/layout/venn2"/>
    <dgm:cxn modelId="{7520665C-EB34-4202-9CA0-31B718D9F928}" type="presParOf" srcId="{BDC13608-A504-43EA-BF5C-112FF0E7516D}" destId="{A32B4AE6-0915-4B46-AAAE-3E69D656BC53}" srcOrd="2" destOrd="0" presId="urn:microsoft.com/office/officeart/2005/8/layout/venn2"/>
    <dgm:cxn modelId="{DA5B0062-F59B-4DFC-9A9E-A6337DD3D8D8}" type="presParOf" srcId="{A32B4AE6-0915-4B46-AAAE-3E69D656BC53}" destId="{2DBBDD22-4F32-42EE-A71B-18ABA5D3A5B9}" srcOrd="0" destOrd="0" presId="urn:microsoft.com/office/officeart/2005/8/layout/venn2"/>
    <dgm:cxn modelId="{4BB94623-381A-4DF8-9014-C37254211D50}" type="presParOf" srcId="{A32B4AE6-0915-4B46-AAAE-3E69D656BC53}" destId="{5A27EBCA-FA84-4BB7-85DC-89EA52B9A16F}"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382029-842F-4BC2-A7C1-D4D05171A0C9}" type="doc">
      <dgm:prSet loTypeId="urn:microsoft.com/office/officeart/2005/8/layout/hProcess9" loCatId="process" qsTypeId="urn:microsoft.com/office/officeart/2005/8/quickstyle/simple1" qsCatId="simple" csTypeId="urn:microsoft.com/office/officeart/2005/8/colors/colorful5" csCatId="colorful" phldr="1"/>
      <dgm:spPr/>
    </dgm:pt>
    <dgm:pt modelId="{09267C7B-3111-493B-8499-43DA4758D4B0}">
      <dgm:prSet phldrT="[Text]"/>
      <dgm:spPr/>
      <dgm:t>
        <a:bodyPr/>
        <a:lstStyle/>
        <a:p>
          <a:r>
            <a:rPr lang="en-US" b="1" dirty="0" smtClean="0"/>
            <a:t>Agile/Lean Fundamentals</a:t>
          </a:r>
          <a:endParaRPr lang="en-US" b="1" dirty="0"/>
        </a:p>
      </dgm:t>
    </dgm:pt>
    <dgm:pt modelId="{371F9899-6540-4C47-B9B1-6456642D7585}" type="parTrans" cxnId="{9B2A56F3-922C-4BB5-94C6-833D8E7D1404}">
      <dgm:prSet/>
      <dgm:spPr/>
      <dgm:t>
        <a:bodyPr/>
        <a:lstStyle/>
        <a:p>
          <a:endParaRPr lang="en-US"/>
        </a:p>
      </dgm:t>
    </dgm:pt>
    <dgm:pt modelId="{9F7BA9D8-A116-4A1A-9EA3-505252DD65A7}" type="sibTrans" cxnId="{9B2A56F3-922C-4BB5-94C6-833D8E7D1404}">
      <dgm:prSet/>
      <dgm:spPr/>
      <dgm:t>
        <a:bodyPr/>
        <a:lstStyle/>
        <a:p>
          <a:endParaRPr lang="en-US"/>
        </a:p>
      </dgm:t>
    </dgm:pt>
    <dgm:pt modelId="{F3348C27-B93B-4EB3-AB64-DC50889C5B30}">
      <dgm:prSet phldrT="[Text]" custT="1"/>
      <dgm:spPr/>
      <dgm:t>
        <a:bodyPr/>
        <a:lstStyle/>
        <a:p>
          <a:r>
            <a:rPr lang="en-US" sz="2400" b="1" dirty="0" smtClean="0"/>
            <a:t>Facilitation</a:t>
          </a:r>
          <a:endParaRPr lang="en-US" sz="2400" b="1" dirty="0"/>
        </a:p>
      </dgm:t>
    </dgm:pt>
    <dgm:pt modelId="{59BD7061-907C-4A92-AC04-5693F1A12C9F}" type="parTrans" cxnId="{093FDDE7-54BF-4A96-8767-5346254C67D6}">
      <dgm:prSet/>
      <dgm:spPr/>
      <dgm:t>
        <a:bodyPr/>
        <a:lstStyle/>
        <a:p>
          <a:endParaRPr lang="en-US"/>
        </a:p>
      </dgm:t>
    </dgm:pt>
    <dgm:pt modelId="{F23051C6-2F98-4980-A159-F050702A9223}" type="sibTrans" cxnId="{093FDDE7-54BF-4A96-8767-5346254C67D6}">
      <dgm:prSet/>
      <dgm:spPr/>
      <dgm:t>
        <a:bodyPr/>
        <a:lstStyle/>
        <a:p>
          <a:endParaRPr lang="en-US"/>
        </a:p>
      </dgm:t>
    </dgm:pt>
    <dgm:pt modelId="{465B81D6-1B61-4DA3-A209-D1BB8AF5AF91}">
      <dgm:prSet phldrT="[Text]" custT="1"/>
      <dgm:spPr/>
      <dgm:t>
        <a:bodyPr/>
        <a:lstStyle/>
        <a:p>
          <a:r>
            <a:rPr lang="en-US" sz="2400" b="1" dirty="0" smtClean="0"/>
            <a:t>Coaching</a:t>
          </a:r>
          <a:endParaRPr lang="en-US" sz="2400" b="1" dirty="0"/>
        </a:p>
      </dgm:t>
    </dgm:pt>
    <dgm:pt modelId="{44616DE5-EF18-4BCC-AF03-B76D147E9FB4}" type="parTrans" cxnId="{8A9FD4B3-B19A-4DFA-BEBC-9E5341B0D1A8}">
      <dgm:prSet/>
      <dgm:spPr/>
      <dgm:t>
        <a:bodyPr/>
        <a:lstStyle/>
        <a:p>
          <a:endParaRPr lang="en-US"/>
        </a:p>
      </dgm:t>
    </dgm:pt>
    <dgm:pt modelId="{FBE9504A-7418-46BB-8B07-74D66874F07F}" type="sibTrans" cxnId="{8A9FD4B3-B19A-4DFA-BEBC-9E5341B0D1A8}">
      <dgm:prSet/>
      <dgm:spPr/>
      <dgm:t>
        <a:bodyPr/>
        <a:lstStyle/>
        <a:p>
          <a:endParaRPr lang="en-US"/>
        </a:p>
      </dgm:t>
    </dgm:pt>
    <dgm:pt modelId="{2E4E8CC2-D672-4417-BA55-47FD7C3CAA49}" type="pres">
      <dgm:prSet presAssocID="{32382029-842F-4BC2-A7C1-D4D05171A0C9}" presName="CompostProcess" presStyleCnt="0">
        <dgm:presLayoutVars>
          <dgm:dir/>
          <dgm:resizeHandles val="exact"/>
        </dgm:presLayoutVars>
      </dgm:prSet>
      <dgm:spPr/>
    </dgm:pt>
    <dgm:pt modelId="{F7A72A9A-CAC1-470F-8A1A-5E2C478EFC61}" type="pres">
      <dgm:prSet presAssocID="{32382029-842F-4BC2-A7C1-D4D05171A0C9}" presName="arrow" presStyleLbl="bgShp" presStyleIdx="0" presStyleCnt="1"/>
      <dgm:spPr/>
    </dgm:pt>
    <dgm:pt modelId="{76CD7A34-C7A4-4E04-94E3-04983679C552}" type="pres">
      <dgm:prSet presAssocID="{32382029-842F-4BC2-A7C1-D4D05171A0C9}" presName="linearProcess" presStyleCnt="0"/>
      <dgm:spPr/>
    </dgm:pt>
    <dgm:pt modelId="{AE0B0661-BD08-4F1E-B585-57654C2370F0}" type="pres">
      <dgm:prSet presAssocID="{09267C7B-3111-493B-8499-43DA4758D4B0}" presName="textNode" presStyleLbl="node1" presStyleIdx="0" presStyleCnt="3">
        <dgm:presLayoutVars>
          <dgm:bulletEnabled val="1"/>
        </dgm:presLayoutVars>
      </dgm:prSet>
      <dgm:spPr/>
      <dgm:t>
        <a:bodyPr/>
        <a:lstStyle/>
        <a:p>
          <a:endParaRPr lang="en-US"/>
        </a:p>
      </dgm:t>
    </dgm:pt>
    <dgm:pt modelId="{EA931BA5-3917-4D13-B88A-D62DBBD380F8}" type="pres">
      <dgm:prSet presAssocID="{9F7BA9D8-A116-4A1A-9EA3-505252DD65A7}" presName="sibTrans" presStyleCnt="0"/>
      <dgm:spPr/>
    </dgm:pt>
    <dgm:pt modelId="{491CF34E-9C91-4768-A44A-2867ABA33E97}" type="pres">
      <dgm:prSet presAssocID="{F3348C27-B93B-4EB3-AB64-DC50889C5B30}" presName="textNode" presStyleLbl="node1" presStyleIdx="1" presStyleCnt="3">
        <dgm:presLayoutVars>
          <dgm:bulletEnabled val="1"/>
        </dgm:presLayoutVars>
      </dgm:prSet>
      <dgm:spPr/>
      <dgm:t>
        <a:bodyPr/>
        <a:lstStyle/>
        <a:p>
          <a:endParaRPr lang="en-US"/>
        </a:p>
      </dgm:t>
    </dgm:pt>
    <dgm:pt modelId="{B6FB74D1-872A-4CBA-A602-215FD09047E5}" type="pres">
      <dgm:prSet presAssocID="{F23051C6-2F98-4980-A159-F050702A9223}" presName="sibTrans" presStyleCnt="0"/>
      <dgm:spPr/>
    </dgm:pt>
    <dgm:pt modelId="{F4A08AB9-D289-45CF-B8C1-A12C93DBE2B5}" type="pres">
      <dgm:prSet presAssocID="{465B81D6-1B61-4DA3-A209-D1BB8AF5AF91}" presName="textNode" presStyleLbl="node1" presStyleIdx="2" presStyleCnt="3">
        <dgm:presLayoutVars>
          <dgm:bulletEnabled val="1"/>
        </dgm:presLayoutVars>
      </dgm:prSet>
      <dgm:spPr/>
      <dgm:t>
        <a:bodyPr/>
        <a:lstStyle/>
        <a:p>
          <a:endParaRPr lang="en-US"/>
        </a:p>
      </dgm:t>
    </dgm:pt>
  </dgm:ptLst>
  <dgm:cxnLst>
    <dgm:cxn modelId="{6A8D89AF-0F11-4898-B454-A5DE59875509}" type="presOf" srcId="{32382029-842F-4BC2-A7C1-D4D05171A0C9}" destId="{2E4E8CC2-D672-4417-BA55-47FD7C3CAA49}" srcOrd="0" destOrd="0" presId="urn:microsoft.com/office/officeart/2005/8/layout/hProcess9"/>
    <dgm:cxn modelId="{96EFF9C5-A85A-4F6C-A33D-1740D20E0488}" type="presOf" srcId="{F3348C27-B93B-4EB3-AB64-DC50889C5B30}" destId="{491CF34E-9C91-4768-A44A-2867ABA33E97}" srcOrd="0" destOrd="0" presId="urn:microsoft.com/office/officeart/2005/8/layout/hProcess9"/>
    <dgm:cxn modelId="{33ACE872-192D-44E7-8DC8-A313AF169520}" type="presOf" srcId="{465B81D6-1B61-4DA3-A209-D1BB8AF5AF91}" destId="{F4A08AB9-D289-45CF-B8C1-A12C93DBE2B5}" srcOrd="0" destOrd="0" presId="urn:microsoft.com/office/officeart/2005/8/layout/hProcess9"/>
    <dgm:cxn modelId="{093FDDE7-54BF-4A96-8767-5346254C67D6}" srcId="{32382029-842F-4BC2-A7C1-D4D05171A0C9}" destId="{F3348C27-B93B-4EB3-AB64-DC50889C5B30}" srcOrd="1" destOrd="0" parTransId="{59BD7061-907C-4A92-AC04-5693F1A12C9F}" sibTransId="{F23051C6-2F98-4980-A159-F050702A9223}"/>
    <dgm:cxn modelId="{9B2A56F3-922C-4BB5-94C6-833D8E7D1404}" srcId="{32382029-842F-4BC2-A7C1-D4D05171A0C9}" destId="{09267C7B-3111-493B-8499-43DA4758D4B0}" srcOrd="0" destOrd="0" parTransId="{371F9899-6540-4C47-B9B1-6456642D7585}" sibTransId="{9F7BA9D8-A116-4A1A-9EA3-505252DD65A7}"/>
    <dgm:cxn modelId="{BFA34F01-1955-45A6-8B25-91F8214C2365}" type="presOf" srcId="{09267C7B-3111-493B-8499-43DA4758D4B0}" destId="{AE0B0661-BD08-4F1E-B585-57654C2370F0}" srcOrd="0" destOrd="0" presId="urn:microsoft.com/office/officeart/2005/8/layout/hProcess9"/>
    <dgm:cxn modelId="{8A9FD4B3-B19A-4DFA-BEBC-9E5341B0D1A8}" srcId="{32382029-842F-4BC2-A7C1-D4D05171A0C9}" destId="{465B81D6-1B61-4DA3-A209-D1BB8AF5AF91}" srcOrd="2" destOrd="0" parTransId="{44616DE5-EF18-4BCC-AF03-B76D147E9FB4}" sibTransId="{FBE9504A-7418-46BB-8B07-74D66874F07F}"/>
    <dgm:cxn modelId="{0F8AF10B-2847-4321-8CE6-A2BDDB0E1D44}" type="presParOf" srcId="{2E4E8CC2-D672-4417-BA55-47FD7C3CAA49}" destId="{F7A72A9A-CAC1-470F-8A1A-5E2C478EFC61}" srcOrd="0" destOrd="0" presId="urn:microsoft.com/office/officeart/2005/8/layout/hProcess9"/>
    <dgm:cxn modelId="{74F24869-3159-46DC-9778-726E5989D266}" type="presParOf" srcId="{2E4E8CC2-D672-4417-BA55-47FD7C3CAA49}" destId="{76CD7A34-C7A4-4E04-94E3-04983679C552}" srcOrd="1" destOrd="0" presId="urn:microsoft.com/office/officeart/2005/8/layout/hProcess9"/>
    <dgm:cxn modelId="{8A7994F1-3CD0-4790-9552-3E5DBD11EA1B}" type="presParOf" srcId="{76CD7A34-C7A4-4E04-94E3-04983679C552}" destId="{AE0B0661-BD08-4F1E-B585-57654C2370F0}" srcOrd="0" destOrd="0" presId="urn:microsoft.com/office/officeart/2005/8/layout/hProcess9"/>
    <dgm:cxn modelId="{0850BB40-AF2E-4691-872E-B32FEC911320}" type="presParOf" srcId="{76CD7A34-C7A4-4E04-94E3-04983679C552}" destId="{EA931BA5-3917-4D13-B88A-D62DBBD380F8}" srcOrd="1" destOrd="0" presId="urn:microsoft.com/office/officeart/2005/8/layout/hProcess9"/>
    <dgm:cxn modelId="{2999298B-D70D-46CA-82E7-1A5ADDE81A32}" type="presParOf" srcId="{76CD7A34-C7A4-4E04-94E3-04983679C552}" destId="{491CF34E-9C91-4768-A44A-2867ABA33E97}" srcOrd="2" destOrd="0" presId="urn:microsoft.com/office/officeart/2005/8/layout/hProcess9"/>
    <dgm:cxn modelId="{FFCD74D8-79B7-4A1E-B475-385493E82D1A}" type="presParOf" srcId="{76CD7A34-C7A4-4E04-94E3-04983679C552}" destId="{B6FB74D1-872A-4CBA-A602-215FD09047E5}" srcOrd="3" destOrd="0" presId="urn:microsoft.com/office/officeart/2005/8/layout/hProcess9"/>
    <dgm:cxn modelId="{80EF0F80-2430-4812-9FBD-EAEEE1BCBD8F}" type="presParOf" srcId="{76CD7A34-C7A4-4E04-94E3-04983679C552}" destId="{F4A08AB9-D289-45CF-B8C1-A12C93DBE2B5}"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24C19-83D2-4B5F-BE0A-FAA29DB87636}">
      <dsp:nvSpPr>
        <dsp:cNvPr id="0" name=""/>
        <dsp:cNvSpPr/>
      </dsp:nvSpPr>
      <dsp:spPr>
        <a:xfrm>
          <a:off x="196971" y="0"/>
          <a:ext cx="2721398" cy="2721398"/>
        </a:xfrm>
        <a:prstGeom prst="ellipse">
          <a:avLst/>
        </a:prstGeom>
        <a:solidFill>
          <a:schemeClr val="accent6">
            <a:lumMod val="20000"/>
            <a:lumOff val="80000"/>
          </a:schemeClr>
        </a:solidFill>
        <a:ln w="12700" cap="sq"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tx2">
                  <a:lumMod val="10000"/>
                </a:schemeClr>
              </a:solidFill>
            </a:rPr>
            <a:t>Enterprise Agile Coach</a:t>
          </a:r>
          <a:endParaRPr lang="en-US" sz="1200" b="1" kern="1200" dirty="0">
            <a:solidFill>
              <a:schemeClr val="tx2">
                <a:lumMod val="10000"/>
              </a:schemeClr>
            </a:solidFill>
          </a:endParaRPr>
        </a:p>
      </dsp:txBody>
      <dsp:txXfrm>
        <a:off x="1082105" y="136069"/>
        <a:ext cx="951128" cy="408209"/>
      </dsp:txXfrm>
    </dsp:sp>
    <dsp:sp modelId="{0DD1C2F3-5AF1-44AC-9806-FEF2A73C1843}">
      <dsp:nvSpPr>
        <dsp:cNvPr id="0" name=""/>
        <dsp:cNvSpPr/>
      </dsp:nvSpPr>
      <dsp:spPr>
        <a:xfrm>
          <a:off x="537145" y="680349"/>
          <a:ext cx="2041048" cy="2041048"/>
        </a:xfrm>
        <a:prstGeom prst="ellipse">
          <a:avLst/>
        </a:prstGeom>
        <a:solidFill>
          <a:schemeClr val="accent6">
            <a:lumMod val="60000"/>
            <a:lumOff val="40000"/>
          </a:schemeClr>
        </a:solidFill>
        <a:ln w="12700" cap="sq"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tx2">
                  <a:lumMod val="10000"/>
                </a:schemeClr>
              </a:solidFill>
            </a:rPr>
            <a:t>Agile Coach</a:t>
          </a:r>
          <a:endParaRPr lang="en-US" sz="1200" b="1" kern="1200" dirty="0">
            <a:solidFill>
              <a:schemeClr val="tx2">
                <a:lumMod val="10000"/>
              </a:schemeClr>
            </a:solidFill>
          </a:endParaRPr>
        </a:p>
      </dsp:txBody>
      <dsp:txXfrm>
        <a:off x="1082105" y="807915"/>
        <a:ext cx="951128" cy="382696"/>
      </dsp:txXfrm>
    </dsp:sp>
    <dsp:sp modelId="{2DBBDD22-4F32-42EE-A71B-18ABA5D3A5B9}">
      <dsp:nvSpPr>
        <dsp:cNvPr id="0" name=""/>
        <dsp:cNvSpPr/>
      </dsp:nvSpPr>
      <dsp:spPr>
        <a:xfrm>
          <a:off x="701749" y="1360699"/>
          <a:ext cx="1711840" cy="1360699"/>
        </a:xfrm>
        <a:prstGeom prst="ellipse">
          <a:avLst/>
        </a:prstGeom>
        <a:solidFill>
          <a:schemeClr val="accent5">
            <a:lumMod val="60000"/>
            <a:lumOff val="40000"/>
          </a:schemeClr>
        </a:solidFill>
        <a:ln w="12700" cap="sq"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2">
                  <a:lumMod val="10000"/>
                </a:schemeClr>
              </a:solidFill>
            </a:rPr>
            <a:t>Agile Team Facilitator</a:t>
          </a:r>
          <a:endParaRPr lang="en-US" sz="1400" b="1" kern="1200" dirty="0">
            <a:solidFill>
              <a:schemeClr val="tx2">
                <a:lumMod val="10000"/>
              </a:schemeClr>
            </a:solidFill>
          </a:endParaRPr>
        </a:p>
      </dsp:txBody>
      <dsp:txXfrm>
        <a:off x="952442" y="1700873"/>
        <a:ext cx="1210454" cy="680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72A9A-CAC1-470F-8A1A-5E2C478EFC61}">
      <dsp:nvSpPr>
        <dsp:cNvPr id="0" name=""/>
        <dsp:cNvSpPr/>
      </dsp:nvSpPr>
      <dsp:spPr>
        <a:xfrm>
          <a:off x="538562" y="0"/>
          <a:ext cx="6103706" cy="4712731"/>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B0661-BD08-4F1E-B585-57654C2370F0}">
      <dsp:nvSpPr>
        <dsp:cNvPr id="0" name=""/>
        <dsp:cNvSpPr/>
      </dsp:nvSpPr>
      <dsp:spPr>
        <a:xfrm>
          <a:off x="7713" y="1413819"/>
          <a:ext cx="2311329" cy="1885092"/>
        </a:xfrm>
        <a:prstGeom prst="roundRect">
          <a:avLst/>
        </a:prstGeom>
        <a:solidFill>
          <a:schemeClr val="accent5">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t>Agile/Lean Fundamentals</a:t>
          </a:r>
          <a:endParaRPr lang="en-US" sz="2200" b="1" kern="1200" dirty="0"/>
        </a:p>
      </dsp:txBody>
      <dsp:txXfrm>
        <a:off x="99736" y="1505842"/>
        <a:ext cx="2127283" cy="1701046"/>
      </dsp:txXfrm>
    </dsp:sp>
    <dsp:sp modelId="{491CF34E-9C91-4768-A44A-2867ABA33E97}">
      <dsp:nvSpPr>
        <dsp:cNvPr id="0" name=""/>
        <dsp:cNvSpPr/>
      </dsp:nvSpPr>
      <dsp:spPr>
        <a:xfrm>
          <a:off x="2434750" y="1413819"/>
          <a:ext cx="2311329" cy="1885092"/>
        </a:xfrm>
        <a:prstGeom prst="roundRect">
          <a:avLst/>
        </a:prstGeom>
        <a:solidFill>
          <a:schemeClr val="accent5">
            <a:hueOff val="-807409"/>
            <a:satOff val="-2873"/>
            <a:lumOff val="4804"/>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Facilitation</a:t>
          </a:r>
          <a:endParaRPr lang="en-US" sz="2400" b="1" kern="1200" dirty="0"/>
        </a:p>
      </dsp:txBody>
      <dsp:txXfrm>
        <a:off x="2526773" y="1505842"/>
        <a:ext cx="2127283" cy="1701046"/>
      </dsp:txXfrm>
    </dsp:sp>
    <dsp:sp modelId="{F4A08AB9-D289-45CF-B8C1-A12C93DBE2B5}">
      <dsp:nvSpPr>
        <dsp:cNvPr id="0" name=""/>
        <dsp:cNvSpPr/>
      </dsp:nvSpPr>
      <dsp:spPr>
        <a:xfrm>
          <a:off x="4861787" y="1413819"/>
          <a:ext cx="2311329" cy="1885092"/>
        </a:xfrm>
        <a:prstGeom prst="roundRect">
          <a:avLst/>
        </a:prstGeom>
        <a:solidFill>
          <a:schemeClr val="accent5">
            <a:hueOff val="-1614818"/>
            <a:satOff val="-5746"/>
            <a:lumOff val="9607"/>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Coaching</a:t>
          </a:r>
          <a:endParaRPr lang="en-US" sz="2400" b="1" kern="1200" dirty="0"/>
        </a:p>
      </dsp:txBody>
      <dsp:txXfrm>
        <a:off x="4953810" y="1505842"/>
        <a:ext cx="2127283" cy="170104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43.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9144000" y="0"/>
          <a:ext cx="3219450" cy="280987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smtClean="0"/>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23" indent="-168223">
              <a:buFont typeface="Arial" panose="020B0604020202020204" pitchFamily="34" charset="0"/>
              <a:buChar char="•"/>
            </a:pPr>
            <a:r>
              <a:rPr lang="en-US" dirty="0" smtClean="0"/>
              <a:t>The working agreement is a way to make the success of the class (or</a:t>
            </a:r>
            <a:r>
              <a:rPr lang="en-US" baseline="0" dirty="0" smtClean="0"/>
              <a:t> the project) a shared responsibility. </a:t>
            </a:r>
          </a:p>
          <a:p>
            <a:pPr marL="168223" indent="-168223">
              <a:buFont typeface="Arial" panose="020B0604020202020204" pitchFamily="34" charset="0"/>
              <a:buChar char="•"/>
            </a:pPr>
            <a:r>
              <a:rPr lang="en-US" baseline="0" dirty="0" smtClean="0"/>
              <a:t>This is our “contract” for how we work together towards that end. </a:t>
            </a:r>
          </a:p>
          <a:p>
            <a:pPr marL="168223" indent="-168223">
              <a:buFont typeface="Arial" panose="020B0604020202020204" pitchFamily="34" charset="0"/>
              <a:buChar char="•"/>
            </a:pPr>
            <a:r>
              <a:rPr lang="en-US" baseline="0" dirty="0" smtClean="0"/>
              <a:t>It is not the facilitator’s or instructor’s job to enforce the agreement – it is everyone’s responsibility. </a:t>
            </a:r>
          </a:p>
          <a:p>
            <a:pPr marL="168223" indent="-168223">
              <a:buFont typeface="Arial" panose="020B0604020202020204" pitchFamily="34" charset="0"/>
              <a:buChar char="•"/>
            </a:pPr>
            <a:r>
              <a:rPr lang="en-US" baseline="0" dirty="0" smtClean="0"/>
              <a:t>Periodically, the working agreement should be reviewed and updated according to the team’s needs </a:t>
            </a:r>
            <a:endParaRPr lang="en-US" dirty="0"/>
          </a:p>
        </p:txBody>
      </p:sp>
    </p:spTree>
    <p:extLst>
      <p:ext uri="{BB962C8B-B14F-4D97-AF65-F5344CB8AC3E}">
        <p14:creationId xmlns:p14="http://schemas.microsoft.com/office/powerpoint/2010/main" val="3679114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7388"/>
            <a:ext cx="3505200" cy="2628900"/>
          </a:xfrm>
        </p:spPr>
      </p:sp>
      <p:sp>
        <p:nvSpPr>
          <p:cNvPr id="3" name="Notes Placeholder 2"/>
          <p:cNvSpPr>
            <a:spLocks noGrp="1"/>
          </p:cNvSpPr>
          <p:nvPr>
            <p:ph type="body" idx="1"/>
          </p:nvPr>
        </p:nvSpPr>
        <p:spPr/>
        <p:txBody>
          <a:bodyPr/>
          <a:lstStyle/>
          <a:p>
            <a:r>
              <a:rPr lang="en-US" dirty="0" smtClean="0"/>
              <a:t>At the funnel level what we care about</a:t>
            </a:r>
            <a:r>
              <a:rPr lang="en-US" baseline="0" dirty="0" smtClean="0"/>
              <a:t> is if dependencies have been defined and there is a plan to complete the dependencies so that features don’t get hung up. It is expensive to build partial features (Lean concept of WIP being inventory = waste) and get work hung up in the system. We need a clear plan for scope for the next release</a:t>
            </a:r>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extLst>
      <p:ext uri="{BB962C8B-B14F-4D97-AF65-F5344CB8AC3E}">
        <p14:creationId xmlns:p14="http://schemas.microsoft.com/office/powerpoint/2010/main" val="829939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normAutofit/>
          </a:bodyPr>
          <a:lstStyle/>
          <a:p>
            <a:r>
              <a:rPr lang="en-US" dirty="0" smtClean="0"/>
              <a:t>Bob</a:t>
            </a:r>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r>
              <a:rPr lang="en-US" dirty="0" smtClean="0"/>
              <a:t>An information radiator is a large, highly visible display used by software development teams to track progress, it can also be referred to as a big visible chart. The term was first coined by Alistair Cockburn:</a:t>
            </a:r>
          </a:p>
          <a:p>
            <a:r>
              <a:rPr lang="en-US" i="1" dirty="0" smtClean="0"/>
              <a:t>“An Information radiator is a display posted in a place where people can see it as they work or walk by. It shows readers information they care about without having to ask anyone a question. This means more communication with fewer interruptions."</a:t>
            </a:r>
            <a:endParaRPr lang="en-US" dirty="0" smtClean="0"/>
          </a:p>
          <a:p>
            <a:r>
              <a:rPr lang="en-US" dirty="0" smtClean="0"/>
              <a:t>Is large and easily visible to the casual, interested observer</a:t>
            </a:r>
          </a:p>
          <a:p>
            <a:r>
              <a:rPr lang="en-US" dirty="0" smtClean="0"/>
              <a:t>Is understood at a glance</a:t>
            </a:r>
          </a:p>
          <a:p>
            <a:r>
              <a:rPr lang="en-US" dirty="0" smtClean="0"/>
              <a:t>Changes periodically, so that it is worth visiting</a:t>
            </a:r>
          </a:p>
          <a:p>
            <a:r>
              <a:rPr lang="en-US" dirty="0" smtClean="0"/>
              <a:t>Is easily kept up to date</a:t>
            </a:r>
          </a:p>
          <a:p>
            <a:endParaRPr lang="en-US" dirty="0" smtClean="0"/>
          </a:p>
          <a:p>
            <a:endParaRPr lang="en-US" dirty="0" smtClean="0"/>
          </a:p>
          <a:p>
            <a:r>
              <a:rPr lang="en-US" dirty="0" smtClean="0"/>
              <a:t>Examples of use:</a:t>
            </a:r>
            <a:r>
              <a:rPr lang="en-US" baseline="0" dirty="0" smtClean="0"/>
              <a:t> </a:t>
            </a:r>
          </a:p>
          <a:p>
            <a:pPr marL="112151" indent="-112151">
              <a:buFont typeface="Arial" panose="020B0604020202020204" pitchFamily="34" charset="0"/>
              <a:buChar char="•"/>
            </a:pPr>
            <a:r>
              <a:rPr lang="en-US" baseline="0" dirty="0" smtClean="0"/>
              <a:t>By VRD PMO: </a:t>
            </a:r>
          </a:p>
          <a:p>
            <a:pPr marL="560750" lvl="1" indent="-112151">
              <a:buFont typeface="Arial" panose="020B0604020202020204" pitchFamily="34" charset="0"/>
              <a:buChar char="•"/>
            </a:pPr>
            <a:r>
              <a:rPr lang="en-US" dirty="0"/>
              <a:t>The Online Dashboard </a:t>
            </a:r>
          </a:p>
          <a:p>
            <a:pPr marL="560750" lvl="1" indent="-112151">
              <a:buFont typeface="Arial" panose="020B0604020202020204" pitchFamily="34" charset="0"/>
              <a:buChar char="•"/>
            </a:pPr>
            <a:r>
              <a:rPr lang="en-US" dirty="0"/>
              <a:t>The Daily Breakfast Report  </a:t>
            </a:r>
          </a:p>
          <a:p>
            <a:pPr marL="560750" lvl="1" indent="-112151">
              <a:buFont typeface="Arial" panose="020B0604020202020204" pitchFamily="34" charset="0"/>
              <a:buChar char="•"/>
            </a:pPr>
            <a:r>
              <a:rPr lang="en-US" dirty="0"/>
              <a:t>Self-subscribed and self-managed lists with reports;  e.g. , for BREQs, commitments, status, code freeze, order enablement.</a:t>
            </a:r>
          </a:p>
          <a:p>
            <a:pPr marL="112151" indent="-112151">
              <a:buFont typeface="Arial" panose="020B0604020202020204" pitchFamily="34" charset="0"/>
              <a:buChar char="•"/>
            </a:pPr>
            <a:r>
              <a:rPr lang="en-US" dirty="0"/>
              <a:t>By PM:</a:t>
            </a:r>
          </a:p>
          <a:p>
            <a:pPr marL="280375" indent="-280375" defTabSz="897201">
              <a:buFont typeface="Arial" panose="020B0604020202020204" pitchFamily="34" charset="0"/>
              <a:buChar char="•"/>
              <a:defRPr/>
            </a:pPr>
            <a:r>
              <a:rPr lang="en-US" dirty="0">
                <a:solidFill>
                  <a:schemeClr val="tx1"/>
                </a:solidFill>
              </a:rPr>
              <a:t>Summary report in a spreadsheet.</a:t>
            </a:r>
          </a:p>
          <a:p>
            <a:pPr marL="280375" indent="-280375" defTabSz="897201">
              <a:buFont typeface="Arial" panose="020B0604020202020204" pitchFamily="34" charset="0"/>
              <a:buChar char="•"/>
              <a:defRPr/>
            </a:pPr>
            <a:r>
              <a:rPr lang="en-US" dirty="0">
                <a:solidFill>
                  <a:schemeClr val="tx1"/>
                </a:solidFill>
              </a:rPr>
              <a:t>Have a shared site where project log is kept, incl. action items, risks, etc. where also the customer can see what’s going on.</a:t>
            </a:r>
            <a:endParaRPr lang="en-US" dirty="0"/>
          </a:p>
          <a:p>
            <a:pPr marL="112151" indent="-11215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extLst>
      <p:ext uri="{BB962C8B-B14F-4D97-AF65-F5344CB8AC3E}">
        <p14:creationId xmlns:p14="http://schemas.microsoft.com/office/powerpoint/2010/main" val="790432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4813" y="684213"/>
            <a:ext cx="3508375" cy="26320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r>
              <a:rPr lang="en-US" dirty="0" smtClean="0"/>
              <a:t>Bob</a:t>
            </a:r>
            <a:endParaRPr lang="en-US" dirty="0"/>
          </a:p>
        </p:txBody>
      </p:sp>
      <p:sp>
        <p:nvSpPr>
          <p:cNvPr id="4" name="Slide Number Placeholder 3"/>
          <p:cNvSpPr>
            <a:spLocks noGrp="1"/>
          </p:cNvSpPr>
          <p:nvPr>
            <p:ph type="sldNum" sz="quarter" idx="10"/>
          </p:nvPr>
        </p:nvSpPr>
        <p:spPr/>
        <p:txBody>
          <a:bodyPr/>
          <a:lstStyle/>
          <a:p>
            <a:pPr>
              <a:defRPr/>
            </a:pPr>
            <a:fld id="{1865609A-F36D-42F9-B708-7A9D991E589B}" type="slidenum">
              <a:rPr lang="en-US" smtClean="0"/>
              <a:pPr>
                <a:defRPr/>
              </a:pPr>
              <a:t>55</a:t>
            </a:fld>
            <a:endParaRPr lang="en-US" dirty="0"/>
          </a:p>
        </p:txBody>
      </p:sp>
    </p:spTree>
    <p:extLst>
      <p:ext uri="{BB962C8B-B14F-4D97-AF65-F5344CB8AC3E}">
        <p14:creationId xmlns:p14="http://schemas.microsoft.com/office/powerpoint/2010/main" val="1212022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r>
              <a:rPr lang="en-US" dirty="0" smtClean="0"/>
              <a:t>Bob</a:t>
            </a:r>
            <a:endParaRPr lang="en-US" dirty="0"/>
          </a:p>
        </p:txBody>
      </p:sp>
      <p:sp>
        <p:nvSpPr>
          <p:cNvPr id="4" name="Slide Number Placeholder 3"/>
          <p:cNvSpPr>
            <a:spLocks noGrp="1"/>
          </p:cNvSpPr>
          <p:nvPr>
            <p:ph type="sldNum" sz="quarter" idx="10"/>
          </p:nvPr>
        </p:nvSpPr>
        <p:spPr/>
        <p:txBody>
          <a:bodyPr/>
          <a:lstStyle/>
          <a:p>
            <a:pPr>
              <a:defRPr/>
            </a:pPr>
            <a:fld id="{1865609A-F36D-42F9-B708-7A9D991E589B}" type="slidenum">
              <a:rPr lang="en-US" smtClean="0"/>
              <a:pPr>
                <a:defRPr/>
              </a:pPr>
              <a:t>56</a:t>
            </a:fld>
            <a:endParaRPr lang="en-US" dirty="0"/>
          </a:p>
        </p:txBody>
      </p:sp>
    </p:spTree>
    <p:extLst>
      <p:ext uri="{BB962C8B-B14F-4D97-AF65-F5344CB8AC3E}">
        <p14:creationId xmlns:p14="http://schemas.microsoft.com/office/powerpoint/2010/main" val="1212022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589"/>
              </a:spcBef>
              <a:spcAft>
                <a:spcPts val="589"/>
              </a:spcAft>
            </a:pPr>
            <a:r>
              <a:rPr lang="en-US" dirty="0" smtClean="0">
                <a:solidFill>
                  <a:schemeClr val="tx2">
                    <a:lumMod val="10000"/>
                  </a:schemeClr>
                </a:solidFill>
              </a:rPr>
              <a:t>Chartering</a:t>
            </a:r>
          </a:p>
          <a:p>
            <a:pPr>
              <a:spcBef>
                <a:spcPts val="589"/>
              </a:spcBef>
              <a:spcAft>
                <a:spcPts val="589"/>
              </a:spcAft>
            </a:pPr>
            <a:r>
              <a:rPr lang="en-US" dirty="0" smtClean="0">
                <a:solidFill>
                  <a:schemeClr val="tx2">
                    <a:lumMod val="10000"/>
                  </a:schemeClr>
                </a:solidFill>
              </a:rPr>
              <a:t>Story Mapping</a:t>
            </a:r>
          </a:p>
          <a:p>
            <a:pPr>
              <a:spcBef>
                <a:spcPts val="589"/>
              </a:spcBef>
              <a:spcAft>
                <a:spcPts val="589"/>
              </a:spcAft>
            </a:pPr>
            <a:r>
              <a:rPr lang="en-US" dirty="0" smtClean="0">
                <a:solidFill>
                  <a:schemeClr val="tx2">
                    <a:lumMod val="10000"/>
                  </a:schemeClr>
                </a:solidFill>
              </a:rPr>
              <a:t>User Stories</a:t>
            </a:r>
          </a:p>
          <a:p>
            <a:pPr>
              <a:spcBef>
                <a:spcPts val="589"/>
              </a:spcBef>
              <a:spcAft>
                <a:spcPts val="589"/>
              </a:spcAft>
            </a:pPr>
            <a:r>
              <a:rPr lang="en-US" dirty="0" smtClean="0">
                <a:solidFill>
                  <a:schemeClr val="tx2">
                    <a:lumMod val="10000"/>
                  </a:schemeClr>
                </a:solidFill>
              </a:rPr>
              <a:t>Grooming the Product Backlog</a:t>
            </a:r>
          </a:p>
          <a:p>
            <a:pPr>
              <a:spcBef>
                <a:spcPts val="589"/>
              </a:spcBef>
              <a:spcAft>
                <a:spcPts val="589"/>
              </a:spcAft>
            </a:pPr>
            <a:r>
              <a:rPr lang="en-US" dirty="0" smtClean="0">
                <a:solidFill>
                  <a:schemeClr val="tx2">
                    <a:lumMod val="10000"/>
                  </a:schemeClr>
                </a:solidFill>
              </a:rPr>
              <a:t>Release Planning</a:t>
            </a:r>
          </a:p>
          <a:p>
            <a:pPr>
              <a:spcBef>
                <a:spcPts val="589"/>
              </a:spcBef>
              <a:spcAft>
                <a:spcPts val="589"/>
              </a:spcAft>
            </a:pPr>
            <a:r>
              <a:rPr lang="en-US" dirty="0" smtClean="0">
                <a:solidFill>
                  <a:schemeClr val="tx2">
                    <a:lumMod val="10000"/>
                  </a:schemeClr>
                </a:solidFill>
              </a:rPr>
              <a:t>Iteration Planning</a:t>
            </a:r>
          </a:p>
          <a:p>
            <a:pPr>
              <a:spcBef>
                <a:spcPts val="589"/>
              </a:spcBef>
              <a:spcAft>
                <a:spcPts val="589"/>
              </a:spcAft>
            </a:pPr>
            <a:r>
              <a:rPr lang="en-US" dirty="0" smtClean="0">
                <a:solidFill>
                  <a:schemeClr val="tx2">
                    <a:lumMod val="10000"/>
                  </a:schemeClr>
                </a:solidFill>
              </a:rPr>
              <a:t>Demo &amp; Feedback</a:t>
            </a:r>
          </a:p>
          <a:p>
            <a:pPr>
              <a:spcBef>
                <a:spcPts val="589"/>
              </a:spcBef>
              <a:spcAft>
                <a:spcPts val="589"/>
              </a:spcAft>
            </a:pPr>
            <a:r>
              <a:rPr lang="en-US" dirty="0" smtClean="0">
                <a:solidFill>
                  <a:schemeClr val="tx2">
                    <a:lumMod val="10000"/>
                  </a:schemeClr>
                </a:solidFill>
              </a:rPr>
              <a:t>UAT</a:t>
            </a:r>
          </a:p>
          <a:p>
            <a:pPr>
              <a:spcBef>
                <a:spcPts val="589"/>
              </a:spcBef>
              <a:spcAft>
                <a:spcPts val="589"/>
              </a:spcAft>
            </a:pPr>
            <a:r>
              <a:rPr lang="en-US" dirty="0" smtClean="0">
                <a:solidFill>
                  <a:schemeClr val="tx2">
                    <a:lumMod val="10000"/>
                  </a:schemeClr>
                </a:solidFill>
              </a:rPr>
              <a:t>Burn up/down Charts – Measures</a:t>
            </a:r>
          </a:p>
          <a:p>
            <a:pPr>
              <a:spcBef>
                <a:spcPts val="589"/>
              </a:spcBef>
              <a:spcAft>
                <a:spcPts val="589"/>
              </a:spcAft>
            </a:pPr>
            <a:endParaRPr lang="en-US" dirty="0" smtClean="0">
              <a:solidFill>
                <a:schemeClr val="tx2">
                  <a:lumMod val="10000"/>
                </a:schemeClr>
              </a:solidFill>
            </a:endParaRPr>
          </a:p>
          <a:p>
            <a:pPr>
              <a:spcBef>
                <a:spcPts val="589"/>
              </a:spcBef>
              <a:spcAft>
                <a:spcPts val="589"/>
              </a:spcAft>
            </a:pPr>
            <a:endParaRPr lang="en-US" dirty="0" smtClean="0">
              <a:solidFill>
                <a:schemeClr val="tx2">
                  <a:lumMod val="10000"/>
                </a:schemeClr>
              </a:solidFill>
            </a:endParaRPr>
          </a:p>
          <a:p>
            <a:pPr>
              <a:spcBef>
                <a:spcPts val="589"/>
              </a:spcBef>
              <a:spcAft>
                <a:spcPts val="589"/>
              </a:spcAft>
            </a:pPr>
            <a:r>
              <a:rPr lang="en-US" dirty="0" smtClean="0">
                <a:solidFill>
                  <a:schemeClr val="tx2">
                    <a:lumMod val="10000"/>
                  </a:schemeClr>
                </a:solidFill>
              </a:rPr>
              <a:t>Forming a team</a:t>
            </a:r>
          </a:p>
          <a:p>
            <a:pPr>
              <a:spcBef>
                <a:spcPts val="589"/>
              </a:spcBef>
              <a:spcAft>
                <a:spcPts val="589"/>
              </a:spcAft>
            </a:pPr>
            <a:r>
              <a:rPr lang="en-US" dirty="0" smtClean="0">
                <a:solidFill>
                  <a:schemeClr val="tx2">
                    <a:lumMod val="10000"/>
                  </a:schemeClr>
                </a:solidFill>
              </a:rPr>
              <a:t>Iteration Planning</a:t>
            </a:r>
          </a:p>
          <a:p>
            <a:pPr>
              <a:spcBef>
                <a:spcPts val="589"/>
              </a:spcBef>
              <a:spcAft>
                <a:spcPts val="589"/>
              </a:spcAft>
            </a:pPr>
            <a:r>
              <a:rPr lang="en-US" dirty="0" smtClean="0">
                <a:solidFill>
                  <a:schemeClr val="tx2">
                    <a:lumMod val="10000"/>
                  </a:schemeClr>
                </a:solidFill>
              </a:rPr>
              <a:t>Daily Touch Points</a:t>
            </a:r>
          </a:p>
          <a:p>
            <a:pPr>
              <a:spcBef>
                <a:spcPts val="589"/>
              </a:spcBef>
              <a:spcAft>
                <a:spcPts val="589"/>
              </a:spcAft>
            </a:pPr>
            <a:r>
              <a:rPr lang="en-US" dirty="0" smtClean="0">
                <a:solidFill>
                  <a:schemeClr val="tx2">
                    <a:lumMod val="10000"/>
                  </a:schemeClr>
                </a:solidFill>
              </a:rPr>
              <a:t>Go/No-go Decision for production</a:t>
            </a:r>
          </a:p>
          <a:p>
            <a:pPr>
              <a:spcBef>
                <a:spcPts val="589"/>
              </a:spcBef>
              <a:spcAft>
                <a:spcPts val="589"/>
              </a:spcAft>
            </a:pPr>
            <a:r>
              <a:rPr lang="en-US" dirty="0" smtClean="0">
                <a:solidFill>
                  <a:schemeClr val="tx2">
                    <a:lumMod val="10000"/>
                  </a:schemeClr>
                </a:solidFill>
              </a:rPr>
              <a:t>Managing the Iteration Backlog</a:t>
            </a:r>
          </a:p>
          <a:p>
            <a:pPr>
              <a:spcBef>
                <a:spcPts val="589"/>
              </a:spcBef>
              <a:spcAft>
                <a:spcPts val="589"/>
              </a:spcAft>
            </a:pPr>
            <a:endParaRPr lang="en-US" dirty="0" smtClean="0">
              <a:solidFill>
                <a:schemeClr val="tx2">
                  <a:lumMod val="10000"/>
                </a:schemeClr>
              </a:solidFill>
            </a:endParaRPr>
          </a:p>
          <a:p>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extLst>
      <p:ext uri="{BB962C8B-B14F-4D97-AF65-F5344CB8AC3E}">
        <p14:creationId xmlns:p14="http://schemas.microsoft.com/office/powerpoint/2010/main" val="1529922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r>
              <a:rPr lang="en-US" dirty="0" smtClean="0"/>
              <a:t>https://na12.salesforce.com/_ui/core/chatter/groups/GroupProfilePage?g=0F9U00000009RAn</a:t>
            </a:r>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extLst>
      <p:ext uri="{BB962C8B-B14F-4D97-AF65-F5344CB8AC3E}">
        <p14:creationId xmlns:p14="http://schemas.microsoft.com/office/powerpoint/2010/main" val="1167685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pPr marL="168244" indent="-168244">
              <a:buFont typeface="Arial" panose="020B0604020202020204" pitchFamily="34" charset="0"/>
              <a:buChar char="•"/>
            </a:pPr>
            <a:r>
              <a:rPr lang="en-US" dirty="0" smtClean="0"/>
              <a:t>Estimating the value and cost of stories</a:t>
            </a:r>
            <a:r>
              <a:rPr lang="en-US" baseline="0" dirty="0" smtClean="0"/>
              <a:t> is difficult – that is why we need collaboration between the value team and development team.</a:t>
            </a:r>
          </a:p>
          <a:p>
            <a:pPr marL="168244" indent="-168244">
              <a:buFont typeface="Arial" panose="020B0604020202020204" pitchFamily="34" charset="0"/>
              <a:buChar char="•"/>
            </a:pPr>
            <a:r>
              <a:rPr lang="en-US" baseline="0" dirty="0" smtClean="0"/>
              <a:t>One of the most important responsibilities of the VTF is to say “No” so that the product backlog does not get clogged</a:t>
            </a:r>
          </a:p>
          <a:p>
            <a:pPr marL="168244" indent="-168244">
              <a:buFont typeface="Arial" panose="020B0604020202020204" pitchFamily="34" charset="0"/>
              <a:buChar char="•"/>
            </a:pPr>
            <a:r>
              <a:rPr lang="en-US" baseline="0" dirty="0" smtClean="0"/>
              <a:t>Why is managing work in progress (WIP) so important?</a:t>
            </a:r>
          </a:p>
          <a:p>
            <a:pPr marL="168244" indent="-168244">
              <a:buFont typeface="Arial" panose="020B0604020202020204" pitchFamily="34" charset="0"/>
              <a:buChar char="•"/>
            </a:pPr>
            <a:r>
              <a:rPr lang="en-US" baseline="0" dirty="0" smtClean="0"/>
              <a:t>In the Venn diagram – build the right thing – build the thing right – build it fast, where do you see your teams’ emphasis? What would you want to change? </a:t>
            </a:r>
          </a:p>
          <a:p>
            <a:pPr marL="168244" indent="-168244">
              <a:buFont typeface="Arial" panose="020B0604020202020204" pitchFamily="34" charset="0"/>
              <a:buChar char="•"/>
            </a:pPr>
            <a:endParaRPr lang="en-US" dirty="0"/>
          </a:p>
        </p:txBody>
      </p:sp>
      <p:sp>
        <p:nvSpPr>
          <p:cNvPr id="4" name="Slide Number Placeholder 3"/>
          <p:cNvSpPr>
            <a:spLocks noGrp="1"/>
          </p:cNvSpPr>
          <p:nvPr>
            <p:ph type="sldNum" sz="quarter" idx="10"/>
          </p:nvPr>
        </p:nvSpPr>
        <p:spPr>
          <a:xfrm>
            <a:off x="3884755" y="8685555"/>
            <a:ext cx="2971697" cy="456888"/>
          </a:xfrm>
          <a:prstGeom prst="rect">
            <a:avLst/>
          </a:prstGeom>
        </p:spPr>
        <p:txBody>
          <a:bodyPr lIns="89587" tIns="44793" rIns="89587" bIns="44793"/>
          <a:lstStyle/>
          <a:p>
            <a:pPr>
              <a:defRPr/>
            </a:pPr>
            <a:r>
              <a:rPr lang="en-US" smtClean="0"/>
              <a:t>&lt;#&gt;</a:t>
            </a:r>
            <a:endParaRPr lang="en-US" dirty="0"/>
          </a:p>
        </p:txBody>
      </p:sp>
    </p:spTree>
    <p:extLst>
      <p:ext uri="{BB962C8B-B14F-4D97-AF65-F5344CB8AC3E}">
        <p14:creationId xmlns:p14="http://schemas.microsoft.com/office/powerpoint/2010/main" val="33897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pPr marL="168244" indent="-168244">
              <a:buFont typeface="Arial" panose="020B0604020202020204" pitchFamily="34" charset="0"/>
              <a:buChar char="•"/>
            </a:pPr>
            <a:r>
              <a:rPr lang="en-US" dirty="0" smtClean="0"/>
              <a:t>Agile development has been around for many years and there are many conceptions and misconceptions</a:t>
            </a:r>
            <a:r>
              <a:rPr lang="en-US" baseline="0" dirty="0" smtClean="0"/>
              <a:t> about – please share your perspective – what is agile?</a:t>
            </a:r>
            <a:endParaRPr lang="en-US" dirty="0"/>
          </a:p>
        </p:txBody>
      </p:sp>
      <p:sp>
        <p:nvSpPr>
          <p:cNvPr id="4" name="Slide Number Placeholder 3"/>
          <p:cNvSpPr>
            <a:spLocks noGrp="1"/>
          </p:cNvSpPr>
          <p:nvPr>
            <p:ph type="sldNum" sz="quarter" idx="10"/>
          </p:nvPr>
        </p:nvSpPr>
        <p:spPr>
          <a:xfrm>
            <a:off x="3884755" y="8685555"/>
            <a:ext cx="2971697" cy="456888"/>
          </a:xfrm>
          <a:prstGeom prst="rect">
            <a:avLst/>
          </a:prstGeom>
        </p:spPr>
        <p:txBody>
          <a:bodyPr lIns="89587" tIns="44793" rIns="89587" bIns="44793"/>
          <a:lstStyle/>
          <a:p>
            <a:pPr>
              <a:defRPr/>
            </a:pPr>
            <a:r>
              <a:rPr lang="en-US" smtClean="0"/>
              <a:t>&lt;#&gt;</a:t>
            </a:r>
            <a:endParaRPr lang="en-US" dirty="0"/>
          </a:p>
        </p:txBody>
      </p:sp>
    </p:spTree>
    <p:extLst>
      <p:ext uri="{BB962C8B-B14F-4D97-AF65-F5344CB8AC3E}">
        <p14:creationId xmlns:p14="http://schemas.microsoft.com/office/powerpoint/2010/main" val="2597098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4" y="8685072"/>
            <a:ext cx="2971800" cy="457357"/>
          </a:xfrm>
          <a:prstGeom prst="rect">
            <a:avLst/>
          </a:prstGeom>
        </p:spPr>
        <p:txBody>
          <a:bodyPr lIns="90904" tIns="45452" rIns="90904" bIns="45452"/>
          <a:lstStyle/>
          <a:p>
            <a:pPr>
              <a:defRPr/>
            </a:pPr>
            <a:r>
              <a:rPr lang="en-US" smtClean="0">
                <a:solidFill>
                  <a:prstClr val="black"/>
                </a:solidFill>
              </a:rPr>
              <a:t>&lt;#&gt;</a:t>
            </a:r>
            <a:endParaRPr lang="en-US" dirty="0">
              <a:solidFill>
                <a:prstClr val="black"/>
              </a:solidFill>
            </a:endParaRPr>
          </a:p>
        </p:txBody>
      </p:sp>
    </p:spTree>
    <p:extLst>
      <p:ext uri="{BB962C8B-B14F-4D97-AF65-F5344CB8AC3E}">
        <p14:creationId xmlns:p14="http://schemas.microsoft.com/office/powerpoint/2010/main" val="111749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extLst>
      <p:ext uri="{BB962C8B-B14F-4D97-AF65-F5344CB8AC3E}">
        <p14:creationId xmlns:p14="http://schemas.microsoft.com/office/powerpoint/2010/main" val="2866431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4813" y="684213"/>
            <a:ext cx="3508375" cy="2632075"/>
          </a:xfrm>
        </p:spPr>
      </p:sp>
      <p:sp>
        <p:nvSpPr>
          <p:cNvPr id="3" name="Notes Placeholder 2"/>
          <p:cNvSpPr>
            <a:spLocks noGrp="1"/>
          </p:cNvSpPr>
          <p:nvPr>
            <p:ph type="body" idx="1"/>
          </p:nvPr>
        </p:nvSpPr>
        <p:spPr/>
        <p:txBody>
          <a:bodyPr/>
          <a:lstStyle/>
          <a:p>
            <a:r>
              <a:rPr lang="en-US" sz="1200" dirty="0" smtClean="0"/>
              <a:t>Potential issues:</a:t>
            </a:r>
          </a:p>
          <a:p>
            <a:pPr marL="285750" indent="-285750">
              <a:buFontTx/>
              <a:buChar char="-"/>
            </a:pPr>
            <a:r>
              <a:rPr lang="en-US" sz="1200" b="1" dirty="0" smtClean="0"/>
              <a:t>Few items or</a:t>
            </a:r>
            <a:r>
              <a:rPr lang="en-US" sz="1200" b="1" baseline="0" dirty="0" smtClean="0"/>
              <a:t> none are completed inside the iteration</a:t>
            </a:r>
            <a:r>
              <a:rPr lang="en-US" sz="1200" baseline="0" dirty="0" smtClean="0"/>
              <a:t>.</a:t>
            </a:r>
          </a:p>
          <a:p>
            <a:pPr marL="0" indent="0">
              <a:buFontTx/>
              <a:buNone/>
            </a:pPr>
            <a:r>
              <a:rPr lang="en-US" sz="1200" baseline="0" dirty="0" smtClean="0"/>
              <a:t>      Reduce the work in progress. Do not commit to doing more than you can do in a iteration.</a:t>
            </a:r>
          </a:p>
          <a:p>
            <a:pPr marL="285750" indent="-285750">
              <a:buFontTx/>
              <a:buChar char="-"/>
            </a:pPr>
            <a:r>
              <a:rPr lang="en-US" sz="1200" b="1" dirty="0" smtClean="0"/>
              <a:t>Developer</a:t>
            </a:r>
            <a:r>
              <a:rPr lang="en-US" sz="1200" b="1" baseline="0" dirty="0" smtClean="0"/>
              <a:t> testing not align with QA team testing.</a:t>
            </a:r>
          </a:p>
          <a:p>
            <a:pPr marL="0" indent="0">
              <a:buFontTx/>
              <a:buNone/>
            </a:pPr>
            <a:r>
              <a:rPr lang="en-US" sz="1200" baseline="0" dirty="0" smtClean="0"/>
              <a:t>      Define you Acceptance Test Criteria Scenarios. Together DEV + VTF + QA.</a:t>
            </a:r>
          </a:p>
          <a:p>
            <a:pPr marL="285750" indent="-285750">
              <a:buFontTx/>
              <a:buChar char="-"/>
            </a:pPr>
            <a:r>
              <a:rPr lang="en-US" sz="1200" b="1" baseline="0" dirty="0" smtClean="0"/>
              <a:t>Iteration planning “on Friday”? VDSI friends need stories to work on the next Monday.</a:t>
            </a:r>
          </a:p>
          <a:p>
            <a:pPr marL="0" indent="0">
              <a:buFontTx/>
              <a:buNone/>
            </a:pPr>
            <a:r>
              <a:rPr lang="en-US" sz="1200" baseline="0" dirty="0" smtClean="0"/>
              <a:t>      People usually think of planning the weekend. Philological speaking a Friday is not the best day for a long planning meeting. Then, you also have Retrospective + Review.</a:t>
            </a:r>
          </a:p>
          <a:p>
            <a:pPr marL="285750" indent="-285750">
              <a:buFontTx/>
              <a:buChar char="-"/>
            </a:pPr>
            <a:r>
              <a:rPr lang="en-US" sz="1200" b="1" baseline="0" dirty="0" smtClean="0"/>
              <a:t>We need Automation Test inside the iteration</a:t>
            </a:r>
          </a:p>
          <a:p>
            <a:pPr marL="0" indent="0">
              <a:buFontTx/>
              <a:buNone/>
            </a:pPr>
            <a:r>
              <a:rPr lang="en-US" sz="1200" baseline="0" dirty="0" smtClean="0"/>
              <a:t>      At least for the most critical changes or for the ones that impact on the most critical flows.</a:t>
            </a:r>
          </a:p>
          <a:p>
            <a:pPr marL="285750" indent="-285750">
              <a:buFontTx/>
              <a:buChar char="-"/>
            </a:pPr>
            <a:r>
              <a:rPr lang="en-US" sz="1200" b="1" baseline="0" dirty="0" smtClean="0"/>
              <a:t>Are we developing new functionality the last 2 days of the Iteration?</a:t>
            </a:r>
          </a:p>
          <a:p>
            <a:pPr marL="0" indent="0">
              <a:buFontTx/>
              <a:buNone/>
            </a:pPr>
            <a:r>
              <a:rPr lang="en-US" sz="1200" baseline="0" dirty="0" smtClean="0"/>
              <a:t>      We need a code Freeze and stability phase inside the iteration. Also, QA will need to run with the testing on the last day trying to complete the User Story.</a:t>
            </a:r>
            <a:endParaRPr lang="en-US" sz="1200" dirty="0"/>
          </a:p>
        </p:txBody>
      </p:sp>
      <p:sp>
        <p:nvSpPr>
          <p:cNvPr id="4" name="Slide Number Placeholder 3"/>
          <p:cNvSpPr>
            <a:spLocks noGrp="1"/>
          </p:cNvSpPr>
          <p:nvPr>
            <p:ph type="sldNum" sz="quarter" idx="10"/>
          </p:nvPr>
        </p:nvSpPr>
        <p:spPr>
          <a:xfrm>
            <a:off x="3884959" y="8685397"/>
            <a:ext cx="2971490" cy="457045"/>
          </a:xfrm>
          <a:prstGeom prst="rect">
            <a:avLst/>
          </a:prstGeom>
        </p:spPr>
        <p:txBody>
          <a:bodyPr lIns="90470" tIns="45235" rIns="90470" bIns="45235"/>
          <a:lstStyle/>
          <a:p>
            <a:pPr>
              <a:defRPr/>
            </a:pPr>
            <a:fld id="{1865609A-F36D-42F9-B708-7A9D991E589B}" type="slidenum">
              <a:rPr lang="en-US" smtClean="0"/>
              <a:pPr>
                <a:defRPr/>
              </a:pPr>
              <a:t>79</a:t>
            </a:fld>
            <a:endParaRPr lang="en-US" dirty="0"/>
          </a:p>
        </p:txBody>
      </p:sp>
    </p:spTree>
    <p:extLst>
      <p:ext uri="{BB962C8B-B14F-4D97-AF65-F5344CB8AC3E}">
        <p14:creationId xmlns:p14="http://schemas.microsoft.com/office/powerpoint/2010/main" val="1212022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pPr defTabSz="900498" fontAlgn="t">
              <a:defRPr/>
            </a:pPr>
            <a:r>
              <a:rPr lang="en-US" sz="1500" dirty="0"/>
              <a:t>Represent the business stakeholders’ interests. Taking the middle person out, allowing the business to communicate directly to the IT team. Be the voice of the business throughout all project activities. There could be competing interests among the business representatives, therefore the VTF’s role is many times to coordinate and negotiate.</a:t>
            </a:r>
          </a:p>
          <a:p>
            <a:pPr defTabSz="900498" fontAlgn="t">
              <a:defRPr/>
            </a:pPr>
            <a:r>
              <a:rPr lang="en-US" sz="1500" dirty="0"/>
              <a:t>Take ownership of the business needs and requirements and make ultimate decisions on what gets built and when.</a:t>
            </a:r>
          </a:p>
          <a:p>
            <a:pPr defTabSz="900498" fontAlgn="t">
              <a:defRPr/>
            </a:pPr>
            <a:r>
              <a:rPr lang="en-US" sz="1500" dirty="0"/>
              <a:t>Owning the prioritizing and grooming of the Product Backlog</a:t>
            </a:r>
          </a:p>
          <a:p>
            <a:pPr lvl="0" fontAlgn="t"/>
            <a:r>
              <a:rPr lang="en-US" sz="1500" dirty="0"/>
              <a:t>Analyze stakeholder needs and collaborate with IT team to plan solutions and clarify requirements.</a:t>
            </a:r>
            <a:endParaRPr lang="en-US" dirty="0" smtClean="0"/>
          </a:p>
          <a:p>
            <a:pPr lvl="0" fontAlgn="t"/>
            <a:r>
              <a:rPr lang="en-US" sz="1500" dirty="0"/>
              <a:t>Collaborate with the CAM [when available] and/or IT lead(s) [ex. tech leads] to coordinate and make visible project schedules and team member availability / staffing.  </a:t>
            </a:r>
            <a:endParaRPr lang="en-US" dirty="0" smtClean="0"/>
          </a:p>
          <a:p>
            <a:pPr lvl="0" fontAlgn="t"/>
            <a:r>
              <a:rPr lang="en-US" sz="1500" dirty="0"/>
              <a:t>This is not about the administrative aspect, but more about the collaboration aspect.</a:t>
            </a:r>
            <a:endParaRPr lang="en-US" dirty="0" smtClean="0"/>
          </a:p>
          <a:p>
            <a:pPr lvl="0" fontAlgn="t"/>
            <a:r>
              <a:rPr lang="en-US" sz="1500" dirty="0"/>
              <a:t>Business person will be able to see what is really going on with the project. (visibility)</a:t>
            </a:r>
            <a:endParaRPr lang="en-US" dirty="0" smtClean="0"/>
          </a:p>
          <a:p>
            <a:pPr lvl="0" fontAlgn="t"/>
            <a:r>
              <a:rPr lang="en-US" sz="1500" dirty="0"/>
              <a:t>Maintain subject matter expertise in the project’s domain and coordinate with the core team.</a:t>
            </a:r>
            <a:endParaRPr lang="en-US" dirty="0" smtClean="0"/>
          </a:p>
          <a:p>
            <a:pPr lvl="0" fontAlgn="t"/>
            <a:r>
              <a:rPr lang="en-US" sz="1500" dirty="0"/>
              <a:t>Effectively communicate with the IT team so that they can provide work estimates and accept and complete work to the satisfaction of the stakeholders</a:t>
            </a:r>
            <a:endParaRPr lang="en-US" dirty="0" smtClean="0"/>
          </a:p>
          <a:p>
            <a:pPr defTabSz="900498" fontAlgn="t">
              <a:defRPr/>
            </a:pPr>
            <a:r>
              <a:rPr lang="en-US" sz="1500" dirty="0"/>
              <a:t>Actively participating in the ceremonies, especially in Chartering and in Retrospectives</a:t>
            </a:r>
          </a:p>
          <a:p>
            <a:pPr lvl="0" fontAlgn="t"/>
            <a:r>
              <a:rPr lang="en-US" sz="1500" dirty="0"/>
              <a:t>Effectively communicate back to the business stakeholders.</a:t>
            </a:r>
            <a:endParaRPr lang="en-US" dirty="0" smtClean="0"/>
          </a:p>
          <a:p>
            <a:pPr lvl="0" fontAlgn="t"/>
            <a:r>
              <a:rPr lang="en-US" sz="1500" dirty="0"/>
              <a:t>On a regular basis to provide feedback on progress of implementation.  (inward and outward)</a:t>
            </a:r>
            <a:endParaRPr lang="en-US" dirty="0" smtClean="0"/>
          </a:p>
          <a:p>
            <a:pPr lvl="0" fontAlgn="t"/>
            <a:r>
              <a:rPr lang="en-US" sz="1500" dirty="0"/>
              <a:t>In conjunction with others on the project, manage project risk and resolve project issues. </a:t>
            </a:r>
            <a:endParaRPr lang="en-US" dirty="0" smtClean="0"/>
          </a:p>
          <a:p>
            <a:r>
              <a:rPr lang="en-US" sz="1600" dirty="0"/>
              <a:t>Verify the functionality and quality of the product through various means including but not limited to end-user acceptance testing. </a:t>
            </a:r>
          </a:p>
          <a:p>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extLst>
      <p:ext uri="{BB962C8B-B14F-4D97-AF65-F5344CB8AC3E}">
        <p14:creationId xmlns:p14="http://schemas.microsoft.com/office/powerpoint/2010/main" val="3476623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extLst>
      <p:ext uri="{BB962C8B-B14F-4D97-AF65-F5344CB8AC3E}">
        <p14:creationId xmlns:p14="http://schemas.microsoft.com/office/powerpoint/2010/main" val="347662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r>
              <a:rPr lang="en-US" dirty="0" smtClean="0"/>
              <a:t>As Henrik </a:t>
            </a:r>
            <a:r>
              <a:rPr lang="en-US" dirty="0" err="1" smtClean="0"/>
              <a:t>Kniberg</a:t>
            </a:r>
            <a:r>
              <a:rPr lang="en-US" dirty="0" smtClean="0"/>
              <a:t> says in his video:</a:t>
            </a:r>
          </a:p>
          <a:p>
            <a:r>
              <a:rPr lang="en-US" dirty="0" smtClean="0"/>
              <a:t>“</a:t>
            </a:r>
            <a:r>
              <a:rPr lang="en-US" dirty="0"/>
              <a:t>What if we have a larger project with multiple teams? Instead of one team with 5 people here, we might have 3 teams. And we might have several product owners, each with their own backlog for a different part of the product.</a:t>
            </a:r>
          </a:p>
          <a:p>
            <a:r>
              <a:rPr lang="en-US" dirty="0"/>
              <a:t>Overall, the model is really the same. We still need capacity management, we still need stakeholder communication, we still need product owners who can say No, we still need backlog grooming. Velocity is the sum of all output, and can be used for forecasting. Or make a separate forecast for each team, if that makes more sense.</a:t>
            </a:r>
          </a:p>
          <a:p>
            <a:r>
              <a:rPr lang="en-US" dirty="0"/>
              <a:t>In a multi team scenario, however, the POs have an important additional responsibility – to talk to each other! We should organize the teams and backlogs to minimize dependencies. But there will always be SOME dependencies. So there needs to be some kind of sync between the product owners so that we build things in a sensible order, and avoid sub optimization. In large projects, this usually calls for some kind of Chief Product Owner role to keep the product owners synchronized.”</a:t>
            </a:r>
          </a:p>
          <a:p>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extLst>
      <p:ext uri="{BB962C8B-B14F-4D97-AF65-F5344CB8AC3E}">
        <p14:creationId xmlns:p14="http://schemas.microsoft.com/office/powerpoint/2010/main" val="644233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6897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r>
              <a:rPr lang="en-US" dirty="0" smtClean="0"/>
              <a:t>The VTF establishes the vision</a:t>
            </a:r>
          </a:p>
          <a:p>
            <a:r>
              <a:rPr lang="en-US" dirty="0" smtClean="0"/>
              <a:t>Manages the return on investment (ROI)</a:t>
            </a:r>
          </a:p>
          <a:p>
            <a:r>
              <a:rPr lang="en-US" dirty="0" smtClean="0"/>
              <a:t>Build the right system/product</a:t>
            </a:r>
            <a:r>
              <a:rPr lang="en-US" baseline="0" dirty="0" smtClean="0"/>
              <a:t> in the right sequence</a:t>
            </a:r>
          </a:p>
          <a:p>
            <a:r>
              <a:rPr lang="en-US" baseline="0" dirty="0" smtClean="0"/>
              <a:t>Call for Releases</a:t>
            </a:r>
          </a:p>
          <a:p>
            <a:r>
              <a:rPr lang="en-US" baseline="0" dirty="0" smtClean="0"/>
              <a:t>Write Stories (Product Backlog Items)</a:t>
            </a:r>
          </a:p>
          <a:p>
            <a:r>
              <a:rPr lang="en-US" baseline="0" dirty="0" smtClean="0"/>
              <a:t>Show up at critical events</a:t>
            </a:r>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extLst>
      <p:ext uri="{BB962C8B-B14F-4D97-AF65-F5344CB8AC3E}">
        <p14:creationId xmlns:p14="http://schemas.microsoft.com/office/powerpoint/2010/main" val="235583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5800"/>
            <a:ext cx="3505200" cy="26304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extLst>
      <p:ext uri="{BB962C8B-B14F-4D97-AF65-F5344CB8AC3E}">
        <p14:creationId xmlns:p14="http://schemas.microsoft.com/office/powerpoint/2010/main" val="1150609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76400" y="687388"/>
            <a:ext cx="3505200" cy="2628900"/>
          </a:xfrm>
        </p:spPr>
      </p:sp>
      <p:sp>
        <p:nvSpPr>
          <p:cNvPr id="3" name="Notes Placeholder 2"/>
          <p:cNvSpPr>
            <a:spLocks noGrp="1"/>
          </p:cNvSpPr>
          <p:nvPr>
            <p:ph type="body" idx="1"/>
          </p:nvPr>
        </p:nvSpPr>
        <p:spPr/>
        <p:txBody>
          <a:bodyPr/>
          <a:lstStyle/>
          <a:p>
            <a:r>
              <a:rPr lang="en-US" dirty="0" smtClean="0"/>
              <a:t>At the funnel level what we care about</a:t>
            </a:r>
            <a:r>
              <a:rPr lang="en-US" baseline="0" dirty="0" smtClean="0"/>
              <a:t> is if dependencies have been defined and there is a plan to complete the dependencies so that features don’t get hung up. It is expensive to build partial features (Lean concept of WIP being inventory = waste) and get work hung up in the system. We need a clear plan for scope for the next release</a:t>
            </a:r>
            <a:endParaRPr lang="en-US" dirty="0"/>
          </a:p>
        </p:txBody>
      </p:sp>
      <p:sp>
        <p:nvSpPr>
          <p:cNvPr id="4" name="Slide Number Placeholder 3"/>
          <p:cNvSpPr>
            <a:spLocks noGrp="1"/>
          </p:cNvSpPr>
          <p:nvPr>
            <p:ph type="sldNum" sz="quarter" idx="10"/>
          </p:nvPr>
        </p:nvSpPr>
        <p:spPr/>
        <p:txBody>
          <a:bodyPr/>
          <a:lstStyle/>
          <a:p>
            <a:pPr>
              <a:defRPr/>
            </a:pPr>
            <a:r>
              <a:rPr lang="en-US" smtClean="0"/>
              <a:t>&lt;#&gt;</a:t>
            </a:r>
            <a:endParaRPr lang="en-US" dirty="0"/>
          </a:p>
        </p:txBody>
      </p:sp>
    </p:spTree>
    <p:extLst>
      <p:ext uri="{BB962C8B-B14F-4D97-AF65-F5344CB8AC3E}">
        <p14:creationId xmlns:p14="http://schemas.microsoft.com/office/powerpoint/2010/main" val="829939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Footer Placeholder 4"/>
          <p:cNvSpPr>
            <a:spLocks noGrp="1"/>
          </p:cNvSpPr>
          <p:nvPr>
            <p:ph type="ftr" sz="quarter" idx="11"/>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t>‹#›</a:t>
            </a:fld>
            <a:endParaRPr lang="en-US"/>
          </a:p>
        </p:txBody>
      </p:sp>
      <p:sp>
        <p:nvSpPr>
          <p:cNvPr id="3" name="Footer Placeholder 2"/>
          <p:cNvSpPr>
            <a:spLocks noGrp="1"/>
          </p:cNvSpPr>
          <p:nvPr>
            <p:ph type="ftr" sz="quarter" idx="13"/>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t>‹#›</a:t>
            </a:fld>
            <a:endParaRPr lang="en-US"/>
          </a:p>
        </p:txBody>
      </p:sp>
      <p:sp>
        <p:nvSpPr>
          <p:cNvPr id="5" name="Footer Placeholder 4"/>
          <p:cNvSpPr>
            <a:spLocks noGrp="1"/>
          </p:cNvSpPr>
          <p:nvPr>
            <p:ph type="ftr" sz="quarter" idx="13"/>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t>‹#›</a:t>
            </a:fld>
            <a:endParaRPr lang="en-US"/>
          </a:p>
        </p:txBody>
      </p:sp>
      <p:sp>
        <p:nvSpPr>
          <p:cNvPr id="3" name="Footer Placeholder 2"/>
          <p:cNvSpPr>
            <a:spLocks noGrp="1"/>
          </p:cNvSpPr>
          <p:nvPr>
            <p:ph type="ftr" sz="quarter" idx="13"/>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t>‹#›</a:t>
            </a:fld>
            <a:endParaRPr lang="en-US"/>
          </a:p>
        </p:txBody>
      </p:sp>
      <p:sp>
        <p:nvSpPr>
          <p:cNvPr id="3" name="Footer Placeholder 2"/>
          <p:cNvSpPr>
            <a:spLocks noGrp="1"/>
          </p:cNvSpPr>
          <p:nvPr>
            <p:ph type="ftr" sz="quarter" idx="13"/>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14"/>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14"/>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14"/>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14"/>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14"/>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403577"/>
            <a:ext cx="5632704" cy="2514600"/>
          </a:xfrm>
        </p:spPr>
        <p:txBody>
          <a:bodyPr>
            <a:noAutofit/>
          </a:bodyPr>
          <a:lstStyle>
            <a:lvl1pPr>
              <a:lnSpc>
                <a:spcPct val="90000"/>
              </a:lnSpc>
              <a:defRPr sz="4000"/>
            </a:lvl1pPr>
          </a:lstStyle>
          <a:p>
            <a:r>
              <a:rPr lang="en-US" smtClean="0"/>
              <a:t>Click to edit Master title style</a:t>
            </a: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4" name="Footer Placeholder 3"/>
          <p:cNvSpPr>
            <a:spLocks noGrp="1"/>
          </p:cNvSpPr>
          <p:nvPr>
            <p:ph type="ftr" sz="quarter" idx="13"/>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8:9 proportion.</a:t>
            </a:r>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7"/>
          </p:nvPr>
        </p:nvSpPr>
        <p:spPr>
          <a:xfrm>
            <a:off x="3502152"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8"/>
          </p:nvPr>
        </p:nvSpPr>
        <p:spPr>
          <a:xfrm>
            <a:off x="3502152"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smtClean="0"/>
              <a:t>Click icon to add chart.</a:t>
            </a:r>
            <a:endParaRPr lang="en-US" dirty="0"/>
          </a:p>
        </p:txBody>
      </p:sp>
      <p:sp>
        <p:nvSpPr>
          <p:cNvPr id="2" name="Footer Placeholder 1"/>
          <p:cNvSpPr>
            <a:spLocks noGrp="1"/>
          </p:cNvSpPr>
          <p:nvPr>
            <p:ph type="ftr" sz="quarter" idx="19"/>
          </p:nvPr>
        </p:nvSpPr>
        <p:spPr>
          <a:xfrm>
            <a:off x="3502152"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21"/>
          <p:cNvSpPr>
            <a:spLocks noGrp="1"/>
          </p:cNvSpPr>
          <p:nvPr>
            <p:ph type="body" sz="quarter" idx="17"/>
          </p:nvPr>
        </p:nvSpPr>
        <p:spPr bwMode="gray">
          <a:xfrm>
            <a:off x="3511296"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21"/>
          <p:cNvSpPr>
            <a:spLocks noGrp="1"/>
          </p:cNvSpPr>
          <p:nvPr>
            <p:ph type="body" sz="quarter" idx="18"/>
          </p:nvPr>
        </p:nvSpPr>
        <p:spPr bwMode="gray">
          <a:xfrm>
            <a:off x="6556248"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9"/>
          </p:nvPr>
        </p:nvSpPr>
        <p:spPr>
          <a:xfrm>
            <a:off x="3502152"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dirty="0" smtClean="0"/>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dirty="0" smtClean="0"/>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3" name="Date Placeholder 2"/>
          <p:cNvSpPr>
            <a:spLocks noGrp="1"/>
          </p:cNvSpPr>
          <p:nvPr>
            <p:ph type="dt" sz="half" idx="16"/>
          </p:nvPr>
        </p:nvSpPr>
        <p:spPr/>
        <p:txBody>
          <a:bodyPr/>
          <a:lstStyle/>
          <a:p>
            <a:r>
              <a:rPr lang="en-US" smtClean="0"/>
              <a:t>Month 00, 0000</a:t>
            </a:r>
            <a:endParaRPr lang="en-US" dirty="0"/>
          </a:p>
        </p:txBody>
      </p:sp>
      <p:sp>
        <p:nvSpPr>
          <p:cNvPr id="4" name="Footer Placeholder 3"/>
          <p:cNvSpPr>
            <a:spLocks noGrp="1"/>
          </p:cNvSpPr>
          <p:nvPr>
            <p:ph type="ftr" sz="quarter" idx="17"/>
          </p:nvPr>
        </p:nvSpPr>
        <p:spPr>
          <a:xfrm>
            <a:off x="3502152"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
        <p:nvSpPr>
          <p:cNvPr id="5" name="Slide Number Placeholder 4"/>
          <p:cNvSpPr>
            <a:spLocks noGrp="1"/>
          </p:cNvSpPr>
          <p:nvPr>
            <p:ph type="sldNum" sz="quarter" idx="18"/>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23005"/>
            <a:ext cx="2130552" cy="5746020"/>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smtClean="0"/>
              <a:t>Click icon to add picture. </a:t>
            </a:r>
            <a:br>
              <a:rPr lang="en-US" dirty="0" smtClean="0"/>
            </a:br>
            <a:r>
              <a:rPr lang="en-US" dirty="0" smtClean="0"/>
              <a:t>Placeholder is 5:3 proportion.</a:t>
            </a:r>
            <a:endParaRPr lang="en-US" dirty="0"/>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2" name="Footer Placeholder 1"/>
          <p:cNvSpPr>
            <a:spLocks noGrp="1"/>
          </p:cNvSpPr>
          <p:nvPr>
            <p:ph type="ftr" sz="quarter" idx="28"/>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1"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4" name="Content Placeholder 2"/>
          <p:cNvSpPr>
            <a:spLocks noGrp="1"/>
          </p:cNvSpPr>
          <p:nvPr>
            <p:ph idx="1"/>
          </p:nvPr>
        </p:nvSpPr>
        <p:spPr bwMode="gray">
          <a:xfrm>
            <a:off x="457200" y="423005"/>
            <a:ext cx="2130552" cy="5746019"/>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6" name="Text Placeholder 9"/>
          <p:cNvSpPr>
            <a:spLocks noGrp="1"/>
          </p:cNvSpPr>
          <p:nvPr>
            <p:ph type="body" sz="quarter" idx="28"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2" name="Footer Placeholder 1"/>
          <p:cNvSpPr>
            <a:spLocks noGrp="1"/>
          </p:cNvSpPr>
          <p:nvPr>
            <p:ph type="ftr" sz="quarter" idx="29"/>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9718335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2" name="Footer Placeholder 1"/>
          <p:cNvSpPr>
            <a:spLocks noGrp="1"/>
          </p:cNvSpPr>
          <p:nvPr>
            <p:ph type="ftr" sz="quarter" idx="31"/>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smtClean="0"/>
              <a:t>Click icon to add picture. </a:t>
            </a:r>
            <a:br>
              <a:rPr lang="en-US" dirty="0" smtClean="0"/>
            </a:br>
            <a:r>
              <a:rPr lang="en-US" dirty="0" smtClean="0"/>
              <a:t>Placeholder is 4:3 proportion.</a:t>
            </a:r>
          </a:p>
        </p:txBody>
      </p:sp>
      <p:sp>
        <p:nvSpPr>
          <p:cNvPr id="2" name="Date Placeholder 1"/>
          <p:cNvSpPr>
            <a:spLocks noGrp="1"/>
          </p:cNvSpPr>
          <p:nvPr>
            <p:ph type="dt" sz="half" idx="11"/>
          </p:nvPr>
        </p:nvSpPr>
        <p:spPr/>
        <p:txBody>
          <a:bodyPr/>
          <a:lstStyle/>
          <a:p>
            <a:r>
              <a:rPr lang="en-US" smtClean="0"/>
              <a:t>Month 00, 0000</a:t>
            </a:r>
            <a:endParaRPr lang="en-US" dirty="0"/>
          </a:p>
        </p:txBody>
      </p:sp>
      <p:sp>
        <p:nvSpPr>
          <p:cNvPr id="3" name="Footer Placeholder 2"/>
          <p:cNvSpPr>
            <a:spLocks noGrp="1"/>
          </p:cNvSpPr>
          <p:nvPr>
            <p:ph type="ftr" sz="quarter" idx="12"/>
          </p:nvPr>
        </p:nvSpPr>
        <p:spPr>
          <a:xfrm>
            <a:off x="457200"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smtClean="0">
                <a:solidFill>
                  <a:srgbClr val="CC050A"/>
                </a:solidFill>
                <a:latin typeface="+mj-lt"/>
              </a:rPr>
              <a:t>Thank you.</a:t>
            </a:r>
            <a:endParaRPr lang="en-US" sz="4000" b="1" dirty="0">
              <a:solidFill>
                <a:srgbClr val="CC050A"/>
              </a:solidFill>
              <a:latin typeface="+mj-lt"/>
            </a:endParaRPr>
          </a:p>
        </p:txBody>
      </p:sp>
      <p:sp>
        <p:nvSpPr>
          <p:cNvPr id="4" name="Date Placeholder 3"/>
          <p:cNvSpPr>
            <a:spLocks noGrp="1"/>
          </p:cNvSpPr>
          <p:nvPr>
            <p:ph type="dt" sz="half" idx="10"/>
          </p:nvPr>
        </p:nvSpPr>
        <p:spPr/>
        <p:txBody>
          <a:bodyPr/>
          <a:lstStyle/>
          <a:p>
            <a:r>
              <a:rPr lang="en-US" smtClean="0"/>
              <a:t>Month 00, 0000</a:t>
            </a:r>
            <a:endParaRPr lang="en-US" dirty="0"/>
          </a:p>
        </p:txBody>
      </p:sp>
      <p:sp>
        <p:nvSpPr>
          <p:cNvPr id="5" name="Footer Placeholder 4"/>
          <p:cNvSpPr>
            <a:spLocks noGrp="1"/>
          </p:cNvSpPr>
          <p:nvPr>
            <p:ph type="ftr" sz="quarter" idx="11"/>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
        <p:nvSpPr>
          <p:cNvPr id="6" name="Slide Number Placeholder 5"/>
          <p:cNvSpPr>
            <a:spLocks noGrp="1"/>
          </p:cNvSpPr>
          <p:nvPr>
            <p:ph type="sldNum" sz="quarter" idx="12"/>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320768" y="1478513"/>
            <a:ext cx="8532981" cy="5035008"/>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1588910" y="210666"/>
            <a:ext cx="7264839" cy="887884"/>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42641611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11" y="209079"/>
            <a:ext cx="7262545" cy="887884"/>
          </a:xfrm>
          <a:noFill/>
          <a:ln w="9525">
            <a:noFill/>
            <a:miter lim="800000"/>
            <a:headEnd/>
            <a:tailEnd/>
          </a:ln>
        </p:spPr>
        <p:txBody>
          <a:bodyPr vert="horz" wrap="square" lIns="0" tIns="0" rIns="0" bIns="0" numCol="1" anchor="b" anchorCtr="0" compatLnSpc="1">
            <a:prstTxWarp prst="textNoShape">
              <a:avLst/>
            </a:prstTxWarp>
          </a:bodyPr>
          <a:lstStyle>
            <a:lvl1pPr>
              <a:defRPr lang="en-US" sz="2800">
                <a:solidFill>
                  <a:srgbClr val="4C4C4C"/>
                </a:solidFill>
              </a:defRPr>
            </a:lvl1pPr>
          </a:lstStyle>
          <a:p>
            <a:pPr lvl="0"/>
            <a:r>
              <a:rPr lang="en-US" dirty="0" smtClean="0"/>
              <a:t>CLICK TO EDIT </a:t>
            </a:r>
            <a:br>
              <a:rPr lang="en-US" dirty="0" smtClean="0"/>
            </a:br>
            <a:r>
              <a:rPr lang="en-US" dirty="0" smtClean="0"/>
              <a:t>TITLE</a:t>
            </a:r>
            <a:endParaRPr lang="en-US" dirty="0"/>
          </a:p>
        </p:txBody>
      </p:sp>
      <p:sp>
        <p:nvSpPr>
          <p:cNvPr id="3" name="Content Placeholder 2"/>
          <p:cNvSpPr>
            <a:spLocks noGrp="1"/>
          </p:cNvSpPr>
          <p:nvPr>
            <p:ph sz="half" idx="1" hasCustomPrompt="1"/>
          </p:nvPr>
        </p:nvSpPr>
        <p:spPr>
          <a:xfrm>
            <a:off x="326848" y="1478513"/>
            <a:ext cx="401655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796015" y="1478513"/>
            <a:ext cx="405544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20327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Cover Layout: Option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8315" y="2049144"/>
            <a:ext cx="7988359" cy="886299"/>
          </a:xfrm>
        </p:spPr>
        <p:txBody>
          <a:bodyPr anchor="b"/>
          <a:lstStyle>
            <a:lvl1pPr>
              <a:defRPr sz="4500" baseline="0">
                <a:solidFill>
                  <a:srgbClr val="FFFFFF"/>
                </a:solidFill>
              </a:defRPr>
            </a:lvl1pPr>
          </a:lstStyle>
          <a:p>
            <a:r>
              <a:rPr lang="en-US" dirty="0" smtClean="0"/>
              <a:t>ALTERNATE COVER OPTION</a:t>
            </a:r>
            <a:endParaRPr lang="en-US" dirty="0"/>
          </a:p>
        </p:txBody>
      </p:sp>
      <p:sp>
        <p:nvSpPr>
          <p:cNvPr id="6" name="Text Placeholder 5"/>
          <p:cNvSpPr>
            <a:spLocks noGrp="1"/>
          </p:cNvSpPr>
          <p:nvPr>
            <p:ph type="body" idx="10" hasCustomPrompt="1"/>
          </p:nvPr>
        </p:nvSpPr>
        <p:spPr>
          <a:xfrm>
            <a:off x="968375" y="2938145"/>
            <a:ext cx="7988299" cy="806450"/>
          </a:xfrm>
        </p:spPr>
        <p:txBody>
          <a:bodyPr anchor="t"/>
          <a:lstStyle>
            <a:lvl1pPr marL="0" indent="0">
              <a:buNone/>
              <a:defRPr sz="3600">
                <a:solidFill>
                  <a:srgbClr val="FFFFFF"/>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cover subtitle</a:t>
            </a:r>
            <a:endParaRPr lang="en-US" dirty="0"/>
          </a:p>
        </p:txBody>
      </p:sp>
      <p:sp>
        <p:nvSpPr>
          <p:cNvPr id="7" name="Text Placeholder 12"/>
          <p:cNvSpPr>
            <a:spLocks noGrp="1"/>
          </p:cNvSpPr>
          <p:nvPr>
            <p:ph type="body" sz="quarter" idx="11" hasCustomPrompt="1"/>
          </p:nvPr>
        </p:nvSpPr>
        <p:spPr>
          <a:xfrm>
            <a:off x="968375" y="4452047"/>
            <a:ext cx="3154362" cy="606425"/>
          </a:xfrm>
        </p:spPr>
        <p:txBody>
          <a:bodyPr/>
          <a:lstStyle>
            <a:lvl1pPr marL="0" indent="0">
              <a:buNone/>
              <a:defRPr sz="1800" baseline="0">
                <a:solidFill>
                  <a:srgbClr val="FFFFFF"/>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 name</a:t>
            </a:r>
          </a:p>
          <a:p>
            <a:pPr lvl="0"/>
            <a:r>
              <a:rPr lang="en-US" dirty="0" smtClean="0"/>
              <a:t>Click to add date</a:t>
            </a:r>
            <a:endParaRPr lang="en-US" dirty="0"/>
          </a:p>
        </p:txBody>
      </p:sp>
      <p:sp>
        <p:nvSpPr>
          <p:cNvPr id="8" name="Text Placeholder 4"/>
          <p:cNvSpPr>
            <a:spLocks noGrp="1"/>
          </p:cNvSpPr>
          <p:nvPr>
            <p:ph type="body" sz="quarter" idx="12" hasCustomPrompt="1"/>
          </p:nvPr>
        </p:nvSpPr>
        <p:spPr>
          <a:xfrm>
            <a:off x="321945" y="6448518"/>
            <a:ext cx="3144837" cy="186598"/>
          </a:xfrm>
        </p:spPr>
        <p:txBody>
          <a:bodyPr/>
          <a:lstStyle>
            <a:lvl1pPr marL="0" indent="0">
              <a:buNone/>
              <a:defRPr sz="1000" baseline="0">
                <a:solidFill>
                  <a:srgbClr val="4C4C4C"/>
                </a:solidFill>
              </a:defRPr>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smtClean="0"/>
              <a:t>Click to add PID#</a:t>
            </a:r>
            <a:endParaRPr lang="en-US" dirty="0"/>
          </a:p>
        </p:txBody>
      </p:sp>
      <p:sp>
        <p:nvSpPr>
          <p:cNvPr id="9" name="TextBox 8"/>
          <p:cNvSpPr txBox="1"/>
          <p:nvPr userDrawn="1"/>
        </p:nvSpPr>
        <p:spPr>
          <a:xfrm>
            <a:off x="320767" y="6589743"/>
            <a:ext cx="8582371" cy="182562"/>
          </a:xfrm>
          <a:prstGeom prst="rect">
            <a:avLst/>
          </a:prstGeom>
          <a:noFill/>
        </p:spPr>
        <p:txBody>
          <a:bodyPr wrap="none" lIns="0" tIns="0" rIns="0" bIns="0" anchor="b"/>
          <a:lstStyle/>
          <a:p>
            <a:pPr algn="l" fontAlgn="auto">
              <a:spcBef>
                <a:spcPts val="0"/>
              </a:spcBef>
              <a:spcAft>
                <a:spcPts val="0"/>
              </a:spcAft>
              <a:defRPr/>
            </a:pPr>
            <a:r>
              <a:rPr lang="en-US" sz="700" kern="0" spc="-30" baseline="0" dirty="0" smtClean="0">
                <a:solidFill>
                  <a:srgbClr val="4C4C4C"/>
                </a:solidFill>
                <a:latin typeface="Arial" charset="0"/>
                <a:ea typeface="+mn-ea"/>
                <a:cs typeface="+mn-cs"/>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baseline="0" dirty="0">
              <a:solidFill>
                <a:srgbClr val="4C4C4C"/>
              </a:solidFill>
              <a:latin typeface="Arial" charset="0"/>
              <a:ea typeface="+mn-ea"/>
              <a:cs typeface="+mn-cs"/>
            </a:endParaRPr>
          </a:p>
        </p:txBody>
      </p:sp>
    </p:spTree>
    <p:extLst>
      <p:ext uri="{BB962C8B-B14F-4D97-AF65-F5344CB8AC3E}">
        <p14:creationId xmlns:p14="http://schemas.microsoft.com/office/powerpoint/2010/main" val="38852218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09" y="212724"/>
            <a:ext cx="7264839" cy="886299"/>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34517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smtClean="0"/>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a:p>
        </p:txBody>
      </p:sp>
      <p:sp>
        <p:nvSpPr>
          <p:cNvPr id="5" name="Footer Placeholder 4"/>
          <p:cNvSpPr>
            <a:spLocks noGrp="1"/>
          </p:cNvSpPr>
          <p:nvPr>
            <p:ph type="ftr" sz="quarter" idx="13"/>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smtClean="0"/>
              <a:t>Click to edit Master title style</a:t>
            </a:r>
            <a:endParaRPr lang="en-US" dirty="0"/>
          </a:p>
        </p:txBody>
      </p:sp>
      <p:sp>
        <p:nvSpPr>
          <p:cNvPr id="3" name="Content Placeholder 2"/>
          <p:cNvSpPr>
            <a:spLocks noGrp="1"/>
          </p:cNvSpPr>
          <p:nvPr>
            <p:ph idx="1"/>
          </p:nvPr>
        </p:nvSpPr>
        <p:spPr bwMode="gray"/>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a:p>
        </p:txBody>
      </p:sp>
      <p:sp>
        <p:nvSpPr>
          <p:cNvPr id="5" name="Footer Placeholder 4"/>
          <p:cNvSpPr>
            <a:spLocks noGrp="1"/>
          </p:cNvSpPr>
          <p:nvPr>
            <p:ph type="ftr" sz="quarter" idx="13"/>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8056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a:xfrm>
            <a:off x="457200" y="423005"/>
            <a:ext cx="7086600" cy="9144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r>
              <a:rPr lang="en-US" smtClean="0"/>
              <a:t>Month 00, 0000</a:t>
            </a:r>
            <a:endParaRPr lang="en-US" dirty="0"/>
          </a:p>
        </p:txBody>
      </p:sp>
      <p:sp>
        <p:nvSpPr>
          <p:cNvPr id="8" name="Footer Placeholder 7"/>
          <p:cNvSpPr>
            <a:spLocks noGrp="1"/>
          </p:cNvSpPr>
          <p:nvPr>
            <p:ph type="ftr" sz="quarter" idx="11"/>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
        <p:nvSpPr>
          <p:cNvPr id="9" name="Slide Number Placeholder 8"/>
          <p:cNvSpPr>
            <a:spLocks noGrp="1"/>
          </p:cNvSpPr>
          <p:nvPr>
            <p:ph type="sldNum" sz="quarter" idx="12"/>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a:p>
        </p:txBody>
      </p:sp>
      <p:sp>
        <p:nvSpPr>
          <p:cNvPr id="5" name="Footer Placeholder 4"/>
          <p:cNvSpPr>
            <a:spLocks noGrp="1"/>
          </p:cNvSpPr>
          <p:nvPr>
            <p:ph type="ftr" sz="quarter" idx="13"/>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23005"/>
            <a:ext cx="7086600" cy="457200"/>
          </a:xfrm>
          <a:prstGeom prst="rect">
            <a:avLst/>
          </a:prstGeom>
        </p:spPr>
        <p:txBody>
          <a:bodyPr vert="horz" lIns="0" tIns="0" rIns="0" bIns="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457200" y="1371600"/>
            <a:ext cx="7086600" cy="48006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smtClean="0"/>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title="Verizon"/>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3"/>
          </p:nvPr>
        </p:nvSpPr>
        <p:spPr>
          <a:xfrm>
            <a:off x="2057400" y="6419088"/>
            <a:ext cx="4041648" cy="228600"/>
          </a:xfrm>
          <a:prstGeom prst="rect">
            <a:avLst/>
          </a:prstGeom>
          <a:noFill/>
        </p:spPr>
        <p:txBody>
          <a:bodyPr vert="horz" lIns="0" tIns="0" rIns="182880" bIns="0" rtlCol="0" anchor="b" anchorCtr="0"/>
          <a:lstStyle>
            <a:lvl1pPr algn="l">
              <a:defRPr sz="700">
                <a:solidFill>
                  <a:schemeClr val="tx2"/>
                </a:solidFill>
                <a:latin typeface="Arial Narrow"/>
                <a:cs typeface="Arial Narrow"/>
              </a:defRPr>
            </a:lvl1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62" r:id="rId26"/>
    <p:sldLayoutId id="2147483659" r:id="rId27"/>
    <p:sldLayoutId id="2147483660" r:id="rId28"/>
    <p:sldLayoutId id="2147483665" r:id="rId29"/>
    <p:sldLayoutId id="2147483685" r:id="rId30"/>
    <p:sldLayoutId id="2147483686" r:id="rId31"/>
    <p:sldLayoutId id="2147483687" r:id="rId32"/>
    <p:sldLayoutId id="2147483688" r:id="rId33"/>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www.google.com/url?sa=i&amp;rct=j&amp;q=&amp;esrc=s&amp;source=images&amp;cd=&amp;cad=rja&amp;uact=8&amp;ved=0CAcQjRxqFQoTCP7ci6f1-8YCFYE1PgodDocLFA&amp;url=http://bluefins.ca/news.htm&amp;ei=I3W2Vb6_FoHr-AGOjq6gAQ&amp;bvm=bv.98717601,d.dmo&amp;psig=AFQjCNE4DVRWA5tB98RCigGq_jnjnZuJXA&amp;ust=1438107215341253"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www.google.com/url?sa=i&amp;rct=j&amp;q=&amp;esrc=s&amp;source=images&amp;cd=&amp;cad=rja&amp;uact=8&amp;ved=0CAcQjRxqFQoTCP7ci6f1-8YCFYE1PgodDocLFA&amp;url=http://bluefins.ca/news.htm&amp;ei=I3W2Vb6_FoHr-AGOjq6gAQ&amp;bvm=bv.98717601,d.dmo&amp;psig=AFQjCNE4DVRWA5tB98RCigGq_jnjnZuJXA&amp;ust=1438107215341253" TargetMode="Externa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CAcQjRxqFQoTCP7ci6f1-8YCFYE1PgodDocLFA&amp;url=http://bluefins.ca/news.htm&amp;ei=I3W2Vb6_FoHr-AGOjq6gAQ&amp;bvm=bv.98717601,d.dmo&amp;psig=AFQjCNE4DVRWA5tB98RCigGq_jnjnZuJXA&amp;ust=1438107215341253" TargetMode="External"/><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3.gif"/></Relationships>
</file>

<file path=ppt/slides/_rels/slide19.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CAcQjRxqFQoTCP7ci6f1-8YCFYE1PgodDocLFA&amp;url=http://bluefins.ca/news.htm&amp;ei=I3W2Vb6_FoHr-AGOjq6gAQ&amp;bvm=bv.98717601,d.dmo&amp;psig=AFQjCNE4DVRWA5tB98RCigGq_jnjnZuJXA&amp;ust=1438107215341253" TargetMode="External"/><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www.google.com/url?sa=i&amp;rct=j&amp;q=&amp;esrc=s&amp;source=images&amp;cd=&amp;cad=rja&amp;uact=8&amp;ved=0CAcQjRxqFQoTCP7ci6f1-8YCFYE1PgodDocLFA&amp;url=http://bluefins.ca/news.htm&amp;ei=I3W2Vb6_FoHr-AGOjq6gAQ&amp;bvm=bv.98717601,d.dmo&amp;psig=AFQjCNE4DVRWA5tB98RCigGq_jnjnZuJXA&amp;ust=1438107215341253" TargetMode="Externa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2013_ICAgile_Team_Facilitation_Coaching_Track.pdf" TargetMode="Externa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image" Target="../media/image14.png"/><Relationship Id="rId1" Type="http://schemas.openxmlformats.org/officeDocument/2006/relationships/slideLayout" Target="../slideLayouts/slideLayout30.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hyperlink" Target="https://icagile.org/files/2014.AgileCoaching.pdf" TargetMode="External"/><Relationship Id="rId4" Type="http://schemas.openxmlformats.org/officeDocument/2006/relationships/diagramData" Target="../diagrams/data2.xml"/><Relationship Id="rId9" Type="http://schemas.openxmlformats.org/officeDocument/2006/relationships/hyperlink" Target="https://www.icagile.com/files/2014.AgileFundamentals.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hyperlink" Target="http://agilemanifesto.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0.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google.com/url?sa=i&amp;rct=j&amp;q=&amp;esrc=s&amp;source=images&amp;cd=&amp;cad=rja&amp;uact=8&amp;ved=0CAcQjRxqFQoTCO7r0Pqt3cYCFQM3PgodwN0IeA&amp;url=https://commons.wikimedia.org/wiki/File:Working_Together_Teamwork_Puzzle_Concept.jpg&amp;ei=y2-mVa7aA4Pu-AHAu6PABw&amp;bvm=bv.97653015,d.cWw&amp;psig=AFQjCNGFiKdkmemCa8B56VcVc-Bymm8Izw&amp;ust=1437057350083509"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CAcQjRxqFQoTCP7ci6f1-8YCFYE1PgodDocLFA&amp;url=http://bluefins.ca/news.htm&amp;ei=I3W2Vb6_FoHr-AGOjq6gAQ&amp;bvm=bv.98717601,d.dmo&amp;psig=AFQjCNE4DVRWA5tB98RCigGq_jnjnZuJXA&amp;ust=1438107215341253" TargetMode="External"/><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3.gif"/></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CAcQjRxqFQoTCOyzssS99MYCFcV6PgodcbkPLg&amp;url=http://travail-de-lame.deviantart.com/art/Glowing-Halo-Clear-Cut-337764170&amp;ei=Io-yVeyaEMX1-QHx8r7wAg&amp;bvm=bv.98476267,bs.1,d.cWw&amp;psig=AFQjCNGuA4Daeg7w6jGOPtnu_ntt9lOdLg&amp;ust=1437851618459375" TargetMode="External"/><Relationship Id="rId2" Type="http://schemas.openxmlformats.org/officeDocument/2006/relationships/image" Target="../media/image22.png"/><Relationship Id="rId1" Type="http://schemas.openxmlformats.org/officeDocument/2006/relationships/slideLayout" Target="../slideLayouts/slideLayout3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oogle.com/url?sa=i&amp;rct=j&amp;q=&amp;esrc=s&amp;source=images&amp;cd=&amp;cad=rja&amp;uact=8&amp;ved=0CAcQjRxqFQoTCJSa4u_u2MYCFUt8kgod7DcAuQ&amp;url=https://myagilemind.wordpress.com/2011/10/28/what-does-the-planning-onion-mean-to-you/&amp;ei=xRSkVdSjNsv4yQTs74DICw&amp;bvm=bv.97653015,d.cGU&amp;psig=AFQjCNFlbrHH-e4ZALvIDmxc5U_ygHorTg&amp;ust=1436902955081893" TargetMode="Externa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hyperlink" Target="http://www.richardlawrence.info/2009/10/28/patterns-for-splitting-user-stories/" TargetMode="Externa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hyperlink" Target="https://cloudsites.vzbi.com/sites/agileresources/Training%20Documentation/Suggested%20VES%20Agile%20Training.pptx" TargetMode="Externa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hyperlink" Target="https://cloudsites.vzbi.com/sites/agileresources/Templates/Charting%20Session%20Slides%20Example.pptx" TargetMode="External"/><Relationship Id="rId2" Type="http://schemas.openxmlformats.org/officeDocument/2006/relationships/hyperlink" Target="https://verizon2.webex.com/verizon2-en/lsr.php?RCID=34752a5163ea4f6eae28327fbdd0a428" TargetMode="External"/><Relationship Id="rId1" Type="http://schemas.openxmlformats.org/officeDocument/2006/relationships/slideLayout" Target="../slideLayouts/slideLayout30.xml"/><Relationship Id="rId4" Type="http://schemas.openxmlformats.org/officeDocument/2006/relationships/image" Target="../media/image3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CAcQjRxqFQoTCOWmqqLV-8YCFQF4PgodHM0BsQ&amp;url=http://www.informit.com/articles/article.aspx?p%3D1928232%26seqNum%3D4&amp;ei=i1O2VaW1G4Hw-QGcmoeICw&amp;bvm=bv.98717601,d.cWw&amp;psig=AFQjCNF8_6Dwm4t7FLdW-7oY-Y732lFnaA&amp;ust=1438095990061777" TargetMode="External"/><Relationship Id="rId7" Type="http://schemas.openxmlformats.org/officeDocument/2006/relationships/hyperlink" Target="https://cloudsites.vzbi.com/sites/agileresources/Templates/Product%20Backlog%20Template.xlsx" TargetMode="External"/><Relationship Id="rId2" Type="http://schemas.openxmlformats.org/officeDocument/2006/relationships/slideLayout" Target="../slideLayouts/slideLayout30.xml"/><Relationship Id="rId1" Type="http://schemas.openxmlformats.org/officeDocument/2006/relationships/tags" Target="../tags/tag1.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3" Type="http://schemas.openxmlformats.org/officeDocument/2006/relationships/hyperlink" Target="http://www.smalldogplace.com/images/shihtzu-with-curlers.jpg" TargetMode="External"/><Relationship Id="rId2" Type="http://schemas.openxmlformats.org/officeDocument/2006/relationships/image" Target="../media/image40.jpe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www.google.com/url?sa=i&amp;rct=j&amp;q=&amp;esrc=s&amp;source=images&amp;cd=&amp;cad=rja&amp;uact=8&amp;ved=0CAcQjRxqFQoTCJGruNWC_MYCFURYPgodNKoF1g&amp;url=http://www.devx.com/enterprise/Article/43937&amp;ei=JoO2VZGADsSw-QG01JawDQ&amp;bvm=bv.98717601,d.dmo&amp;psig=AFQjCNFV6nZWBuL2vj1eP3DWAiPgtM0Iow&amp;ust=1438110865406532" TargetMode="Externa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hyperlink" Target="http://www.amazon.com/Agile-Retrospectives-Making-Teams-Great/dp/0977616649/ref=sr_1_1?ie=UTF8&amp;qid=1399656973&amp;sr=8-1&amp;keywords=ester+derby" TargetMode="External"/><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47.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s://cloudsites.vzbi.com/sites/agileresources/CoP%20Files/Agile%20Maturity%20Guide.xlsx" TargetMode="External"/><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hyperlink" Target="https://cloudsites.vzbi.com/sites/agileresources/CoP%20Files/A%20Guide%20to%20the%20Six%20Foundational%20Agile%20Practices.docx" TargetMode="External"/><Relationship Id="rId2" Type="http://schemas.openxmlformats.org/officeDocument/2006/relationships/hyperlink" Target="https://cloudsites.vzbi.com/sites/agileresources/_layouts/15/start.aspx#/Agile%20Practices/" TargetMode="External"/><Relationship Id="rId1" Type="http://schemas.openxmlformats.org/officeDocument/2006/relationships/slideLayout" Target="../slideLayouts/slideLayout30.xml"/><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31.xml"/><Relationship Id="rId5" Type="http://schemas.openxmlformats.org/officeDocument/2006/relationships/image" Target="../media/image55.jpe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8" Type="http://schemas.openxmlformats.org/officeDocument/2006/relationships/hyperlink" Target="https://na12.salesforce.com/_ui/core/chatter/groups/GroupProfilePage?g=0F9U00000009RAn" TargetMode="External"/><Relationship Id="rId3" Type="http://schemas.openxmlformats.org/officeDocument/2006/relationships/hyperlink" Target="http://tedxtalks.ted.com/video/TEDxHampshireCollege-Jay-Vogt-T" TargetMode="External"/><Relationship Id="rId7" Type="http://schemas.openxmlformats.org/officeDocument/2006/relationships/hyperlink" Target="http://guide.agilealliance.org/" TargetMode="External"/><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hyperlink" Target="https://icagile.com/icp-agile-team-facilitation" TargetMode="External"/><Relationship Id="rId5" Type="http://schemas.openxmlformats.org/officeDocument/2006/relationships/hyperlink" Target="https://www.youtube.com/watch?v=502ILHjX9EE" TargetMode="External"/><Relationship Id="rId4" Type="http://schemas.openxmlformats.org/officeDocument/2006/relationships/hyperlink" Target="http://www.youtube.com/watch?v=DYu_bGbZiiQ&amp;feature=kp" TargetMode="External"/><Relationship Id="rId9"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hyperlink" Target="http://www.google.com/url?sa=i&amp;source=images&amp;cd=&amp;cad=rja&amp;uact=8&amp;ved=0CAgQjRw4Mg&amp;url=http://stackoverflow.com/questions/84556/whats-your-favorite-programmer-cartoon&amp;ei=nzdKVLf9DNftaLKUglg&amp;psig=AFQjCNGppG4wpdKxBxGxwboMlgvQmtGXlA&amp;ust=1414236447296985"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www.google.com/url?sa=i&amp;rct=j&amp;q=&amp;esrc=s&amp;source=images&amp;cd=&amp;cad=rja&amp;uact=8&amp;ved=0CAcQjRxqFQoTCP7ci6f1-8YCFYE1PgodDocLFA&amp;url=http://bluefins.ca/news.htm&amp;ei=I3W2Vb6_FoHr-AGOjq6gAQ&amp;bvm=bv.98717601,d.dmo&amp;psig=AFQjCNE4DVRWA5tB98RCigGq_jnjnZuJXA&amp;ust=1438107215341253" TargetMode="Externa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hyperlink" Target="https://www.youtube.com/watch?v=502ILHjX9EE"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openxmlformats.org/officeDocument/2006/relationships/hyperlink" Target="https://cloudsites.vzbi.com/sites/agileresources/Lists/Agile%20CoP%20Calendar/calendar.aspx" TargetMode="External"/><Relationship Id="rId4" Type="http://schemas.openxmlformats.org/officeDocument/2006/relationships/hyperlink" Target="https://cloudsites.vzbi.com/sites/agileresources/Agile%20Cafe"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cloudsites.vzbi.com/sites/agileresources/CoP%20Files/Coaches%20Readiness%20Checklist.pptx" TargetMode="External"/><Relationship Id="rId3" Type="http://schemas.openxmlformats.org/officeDocument/2006/relationships/hyperlink" Target="https://cloudsites.vzbi.com/sites/agileresources/CoP%20Files/Coaches%20Self%20Assessment%20v0-0%20(DRAFT).xlsx" TargetMode="External"/><Relationship Id="rId7" Type="http://schemas.openxmlformats.org/officeDocument/2006/relationships/hyperlink" Target="https://www.icagile.com/certifications-in-agile-coaching" TargetMode="External"/><Relationship Id="rId2" Type="http://schemas.openxmlformats.org/officeDocument/2006/relationships/hyperlink" Target="https://icagile.org/icp-agile-team-facilitation" TargetMode="External"/><Relationship Id="rId1" Type="http://schemas.openxmlformats.org/officeDocument/2006/relationships/slideLayout" Target="../slideLayouts/slideLayout31.xml"/><Relationship Id="rId6" Type="http://schemas.openxmlformats.org/officeDocument/2006/relationships/hyperlink" Target="https://www.icagile.com/" TargetMode="External"/><Relationship Id="rId5" Type="http://schemas.openxmlformats.org/officeDocument/2006/relationships/hyperlink" Target="https://icagile.com/files/2014.AgileCoaching.pdf" TargetMode="External"/><Relationship Id="rId4" Type="http://schemas.openxmlformats.org/officeDocument/2006/relationships/hyperlink" Target="https://cloudsites.vzbi.com/sites/agileresources/CoP%20Files/Agile%20Coaching%20Performance%20Agreement%20Suggestions.docx"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cloudsites.vzbi.com/sites/agileresources/CoP%20Files/Agile%20Roles%20and%20Responsibilities.pptx" TargetMode="External"/><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bluefins.ca/meets/2013/superhero_anim.gif">
            <a:hlinkClick r:id="rId2"/>
          </p:cNvPr>
          <p:cNvPicPr>
            <a:picLocks noChangeAspect="1" noChangeArrowheads="1" noCrop="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16109" y="1036066"/>
            <a:ext cx="1877299" cy="250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457199" y="1036066"/>
            <a:ext cx="5379721" cy="1737360"/>
          </a:xfrm>
        </p:spPr>
        <p:txBody>
          <a:bodyPr/>
          <a:lstStyle/>
          <a:p>
            <a:r>
              <a:rPr lang="en-US" dirty="0"/>
              <a:t>Agile Team Facilitator</a:t>
            </a:r>
            <a:br>
              <a:rPr lang="en-US" dirty="0"/>
            </a:br>
            <a:r>
              <a:rPr lang="en-US" dirty="0"/>
              <a:t>Overview</a:t>
            </a:r>
          </a:p>
        </p:txBody>
      </p:sp>
      <p:sp>
        <p:nvSpPr>
          <p:cNvPr id="17" name="Subtitle 16"/>
          <p:cNvSpPr>
            <a:spLocks noGrp="1"/>
          </p:cNvSpPr>
          <p:nvPr>
            <p:ph type="subTitle" idx="1"/>
          </p:nvPr>
        </p:nvSpPr>
        <p:spPr/>
        <p:txBody>
          <a:bodyPr/>
          <a:lstStyle/>
          <a:p>
            <a:r>
              <a:rPr lang="en-US" dirty="0" smtClean="0"/>
              <a:t>Q42014</a:t>
            </a:r>
          </a:p>
          <a:p>
            <a:r>
              <a:rPr lang="en-US" dirty="0" smtClean="0"/>
              <a:t>Small &amp; Fernstrom</a:t>
            </a:r>
          </a:p>
        </p:txBody>
      </p:sp>
      <p:sp>
        <p:nvSpPr>
          <p:cNvPr id="5" name="Footer Placeholder 4"/>
          <p:cNvSpPr>
            <a:spLocks noGrp="1"/>
          </p:cNvSpPr>
          <p:nvPr>
            <p:ph type="ftr" sz="quarter" idx="11"/>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40542525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37"/>
          <p:cNvSpPr>
            <a:spLocks/>
          </p:cNvSpPr>
          <p:nvPr/>
        </p:nvSpPr>
        <p:spPr bwMode="auto">
          <a:xfrm>
            <a:off x="4935556" y="1724206"/>
            <a:ext cx="2395771" cy="2397057"/>
          </a:xfrm>
          <a:prstGeom prst="ellipse">
            <a:avLst/>
          </a:prstGeom>
          <a:solidFill>
            <a:schemeClr val="accent3">
              <a:alpha val="20000"/>
            </a:schemeClr>
          </a:solidFill>
          <a:ln w="9525" cap="flat">
            <a:solidFill>
              <a:schemeClr val="accent3">
                <a:lumMod val="75000"/>
              </a:schemeClr>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lstStyle/>
          <a:p>
            <a:endParaRPr lang="en-US"/>
          </a:p>
        </p:txBody>
      </p:sp>
      <p:sp>
        <p:nvSpPr>
          <p:cNvPr id="2" name="Content Placeholder 1"/>
          <p:cNvSpPr>
            <a:spLocks noGrp="1"/>
          </p:cNvSpPr>
          <p:nvPr>
            <p:ph sz="half" idx="1"/>
          </p:nvPr>
        </p:nvSpPr>
        <p:spPr>
          <a:xfrm>
            <a:off x="488773" y="1354688"/>
            <a:ext cx="7655102" cy="5027062"/>
          </a:xfrm>
        </p:spPr>
        <p:txBody>
          <a:bodyPr/>
          <a:lstStyle/>
          <a:p>
            <a:pPr marL="171450" indent="-171450">
              <a:spcBef>
                <a:spcPts val="600"/>
              </a:spcBef>
              <a:spcAft>
                <a:spcPts val="600"/>
              </a:spcAft>
            </a:pPr>
            <a:r>
              <a:rPr lang="en-US" sz="1600" b="1" dirty="0" smtClean="0">
                <a:solidFill>
                  <a:schemeClr val="accent1">
                    <a:lumMod val="75000"/>
                  </a:schemeClr>
                </a:solidFill>
              </a:rPr>
              <a:t>Delivery (or Agile) Team </a:t>
            </a:r>
            <a:r>
              <a:rPr lang="en-US" sz="1600" dirty="0" smtClean="0">
                <a:solidFill>
                  <a:schemeClr val="tx2">
                    <a:lumMod val="10000"/>
                  </a:schemeClr>
                </a:solidFill>
              </a:rPr>
              <a:t>– The analysts, developers, </a:t>
            </a:r>
            <a:br>
              <a:rPr lang="en-US" sz="1600" dirty="0" smtClean="0">
                <a:solidFill>
                  <a:schemeClr val="tx2">
                    <a:lumMod val="10000"/>
                  </a:schemeClr>
                </a:solidFill>
              </a:rPr>
            </a:br>
            <a:r>
              <a:rPr lang="en-US" sz="1600" dirty="0" smtClean="0">
                <a:solidFill>
                  <a:schemeClr val="tx2">
                    <a:lumMod val="10000"/>
                  </a:schemeClr>
                </a:solidFill>
              </a:rPr>
              <a:t>testers, and other SMEs in IT or engineering </a:t>
            </a:r>
            <a:br>
              <a:rPr lang="en-US" sz="1600" dirty="0" smtClean="0">
                <a:solidFill>
                  <a:schemeClr val="tx2">
                    <a:lumMod val="10000"/>
                  </a:schemeClr>
                </a:solidFill>
              </a:rPr>
            </a:br>
            <a:r>
              <a:rPr lang="en-US" sz="1600" dirty="0" smtClean="0">
                <a:solidFill>
                  <a:schemeClr val="tx2">
                    <a:lumMod val="10000"/>
                  </a:schemeClr>
                </a:solidFill>
              </a:rPr>
              <a:t>who are responsible for delivering value </a:t>
            </a:r>
            <a:br>
              <a:rPr lang="en-US" sz="1600" dirty="0" smtClean="0">
                <a:solidFill>
                  <a:schemeClr val="tx2">
                    <a:lumMod val="10000"/>
                  </a:schemeClr>
                </a:solidFill>
              </a:rPr>
            </a:br>
            <a:r>
              <a:rPr lang="en-US" sz="1600" dirty="0" smtClean="0">
                <a:solidFill>
                  <a:schemeClr val="tx2">
                    <a:lumMod val="10000"/>
                  </a:schemeClr>
                </a:solidFill>
              </a:rPr>
              <a:t>according to the VTF’s priorities </a:t>
            </a:r>
          </a:p>
          <a:p>
            <a:pPr marL="171450" indent="-171450">
              <a:spcBef>
                <a:spcPts val="600"/>
              </a:spcBef>
              <a:spcAft>
                <a:spcPts val="0"/>
              </a:spcAft>
            </a:pPr>
            <a:r>
              <a:rPr lang="en-US" sz="1600" b="1" dirty="0" smtClean="0">
                <a:solidFill>
                  <a:schemeClr val="accent1">
                    <a:lumMod val="75000"/>
                  </a:schemeClr>
                </a:solidFill>
              </a:rPr>
              <a:t>Agile Team Facilitator (ATF) </a:t>
            </a:r>
            <a:r>
              <a:rPr lang="en-US" sz="1600" dirty="0" smtClean="0">
                <a:solidFill>
                  <a:schemeClr val="tx2">
                    <a:lumMod val="10000"/>
                  </a:schemeClr>
                </a:solidFill>
              </a:rPr>
              <a:t>– The role </a:t>
            </a:r>
            <a:br>
              <a:rPr lang="en-US" sz="1600" dirty="0" smtClean="0">
                <a:solidFill>
                  <a:schemeClr val="tx2">
                    <a:lumMod val="10000"/>
                  </a:schemeClr>
                </a:solidFill>
              </a:rPr>
            </a:br>
            <a:r>
              <a:rPr lang="en-US" sz="1600" dirty="0" smtClean="0">
                <a:solidFill>
                  <a:schemeClr val="tx2">
                    <a:lumMod val="10000"/>
                  </a:schemeClr>
                </a:solidFill>
              </a:rPr>
              <a:t>that facilitates the agile practices used by </a:t>
            </a:r>
            <a:br>
              <a:rPr lang="en-US" sz="1600" dirty="0" smtClean="0">
                <a:solidFill>
                  <a:schemeClr val="tx2">
                    <a:lumMod val="10000"/>
                  </a:schemeClr>
                </a:solidFill>
              </a:rPr>
            </a:br>
            <a:r>
              <a:rPr lang="en-US" sz="1600" dirty="0" smtClean="0">
                <a:solidFill>
                  <a:schemeClr val="tx2">
                    <a:lumMod val="10000"/>
                  </a:schemeClr>
                </a:solidFill>
              </a:rPr>
              <a:t>the delivery team. It might be one person </a:t>
            </a:r>
            <a:br>
              <a:rPr lang="en-US" sz="1600" dirty="0" smtClean="0">
                <a:solidFill>
                  <a:schemeClr val="tx2">
                    <a:lumMod val="10000"/>
                  </a:schemeClr>
                </a:solidFill>
              </a:rPr>
            </a:br>
            <a:r>
              <a:rPr lang="en-US" sz="1600" dirty="0" smtClean="0">
                <a:solidFill>
                  <a:schemeClr val="tx2">
                    <a:lumMod val="10000"/>
                  </a:schemeClr>
                </a:solidFill>
              </a:rPr>
              <a:t>or some practices could be facilitated by </a:t>
            </a:r>
            <a:br>
              <a:rPr lang="en-US" sz="1600" dirty="0" smtClean="0">
                <a:solidFill>
                  <a:schemeClr val="tx2">
                    <a:lumMod val="10000"/>
                  </a:schemeClr>
                </a:solidFill>
              </a:rPr>
            </a:br>
            <a:r>
              <a:rPr lang="en-US" sz="1600" dirty="0" smtClean="0">
                <a:solidFill>
                  <a:schemeClr val="tx2">
                    <a:lumMod val="10000"/>
                  </a:schemeClr>
                </a:solidFill>
              </a:rPr>
              <a:t>any member of the delivery team, especially </a:t>
            </a:r>
            <a:br>
              <a:rPr lang="en-US" sz="1600" dirty="0" smtClean="0">
                <a:solidFill>
                  <a:schemeClr val="tx2">
                    <a:lumMod val="10000"/>
                  </a:schemeClr>
                </a:solidFill>
              </a:rPr>
            </a:br>
            <a:r>
              <a:rPr lang="en-US" sz="1600" dirty="0" smtClean="0">
                <a:solidFill>
                  <a:schemeClr val="tx2">
                    <a:lumMod val="10000"/>
                  </a:schemeClr>
                </a:solidFill>
              </a:rPr>
              <a:t>on a rotating basis – e.g., demonstrations or </a:t>
            </a:r>
            <a:br>
              <a:rPr lang="en-US" sz="1600" dirty="0" smtClean="0">
                <a:solidFill>
                  <a:schemeClr val="tx2">
                    <a:lumMod val="10000"/>
                  </a:schemeClr>
                </a:solidFill>
              </a:rPr>
            </a:br>
            <a:r>
              <a:rPr lang="en-US" sz="1600" dirty="0" smtClean="0">
                <a:solidFill>
                  <a:schemeClr val="tx2">
                    <a:lumMod val="10000"/>
                  </a:schemeClr>
                </a:solidFill>
              </a:rPr>
              <a:t>iteration planning</a:t>
            </a:r>
          </a:p>
          <a:p>
            <a:pPr marL="171450" indent="-171450">
              <a:spcBef>
                <a:spcPts val="0"/>
              </a:spcBef>
              <a:spcAft>
                <a:spcPts val="600"/>
              </a:spcAft>
            </a:pPr>
            <a:r>
              <a:rPr lang="en-US" sz="1600" b="1" dirty="0" smtClean="0">
                <a:solidFill>
                  <a:schemeClr val="accent1">
                    <a:lumMod val="75000"/>
                  </a:schemeClr>
                </a:solidFill>
              </a:rPr>
              <a:t>Scrum Master </a:t>
            </a:r>
            <a:r>
              <a:rPr lang="en-US" sz="1600" dirty="0" smtClean="0">
                <a:solidFill>
                  <a:schemeClr val="tx2">
                    <a:lumMod val="10000"/>
                  </a:schemeClr>
                </a:solidFill>
              </a:rPr>
              <a:t>– Equivalent to ATF [Scrum]</a:t>
            </a:r>
          </a:p>
          <a:p>
            <a:pPr marL="171450" indent="-171450">
              <a:spcBef>
                <a:spcPts val="600"/>
              </a:spcBef>
              <a:spcAft>
                <a:spcPts val="0"/>
              </a:spcAft>
            </a:pPr>
            <a:r>
              <a:rPr lang="en-US" sz="1600" b="1" dirty="0" smtClean="0">
                <a:solidFill>
                  <a:schemeClr val="accent1">
                    <a:lumMod val="75000"/>
                  </a:schemeClr>
                </a:solidFill>
              </a:rPr>
              <a:t>Iteration</a:t>
            </a:r>
            <a:r>
              <a:rPr lang="en-US" sz="1600" dirty="0" smtClean="0">
                <a:solidFill>
                  <a:schemeClr val="tx2">
                    <a:lumMod val="10000"/>
                  </a:schemeClr>
                </a:solidFill>
              </a:rPr>
              <a:t> – A time-box used by the delivery team for creating working software to implement user stories; two weeks is considered the ideal length</a:t>
            </a:r>
          </a:p>
          <a:p>
            <a:pPr marL="171450" indent="-171450">
              <a:spcBef>
                <a:spcPts val="0"/>
              </a:spcBef>
              <a:spcAft>
                <a:spcPts val="600"/>
              </a:spcAft>
            </a:pPr>
            <a:r>
              <a:rPr lang="en-US" sz="1600" b="1" dirty="0" smtClean="0">
                <a:solidFill>
                  <a:schemeClr val="accent1">
                    <a:lumMod val="75000"/>
                  </a:schemeClr>
                </a:solidFill>
              </a:rPr>
              <a:t>Sprint</a:t>
            </a:r>
            <a:r>
              <a:rPr lang="en-US" sz="1600" dirty="0" smtClean="0">
                <a:solidFill>
                  <a:schemeClr val="tx2">
                    <a:lumMod val="10000"/>
                  </a:schemeClr>
                </a:solidFill>
              </a:rPr>
              <a:t> – Equivalent to iteration [Scrum]</a:t>
            </a:r>
          </a:p>
          <a:p>
            <a:pPr marL="171450" indent="-171450">
              <a:spcBef>
                <a:spcPts val="600"/>
              </a:spcBef>
              <a:spcAft>
                <a:spcPts val="0"/>
              </a:spcAft>
            </a:pPr>
            <a:r>
              <a:rPr lang="en-US" sz="1600" b="1" dirty="0" smtClean="0">
                <a:solidFill>
                  <a:schemeClr val="accent1">
                    <a:lumMod val="75000"/>
                  </a:schemeClr>
                </a:solidFill>
              </a:rPr>
              <a:t>Daily Touch Point (DTP) </a:t>
            </a:r>
            <a:r>
              <a:rPr lang="en-US" sz="1600" dirty="0" smtClean="0">
                <a:solidFill>
                  <a:schemeClr val="tx2">
                    <a:lumMod val="10000"/>
                  </a:schemeClr>
                </a:solidFill>
              </a:rPr>
              <a:t>– A daily, 15-minute time box for the team to set daily goals and identify impediments</a:t>
            </a:r>
          </a:p>
          <a:p>
            <a:pPr marL="171450" indent="-171450">
              <a:spcBef>
                <a:spcPts val="0"/>
              </a:spcBef>
              <a:spcAft>
                <a:spcPts val="600"/>
              </a:spcAft>
            </a:pPr>
            <a:r>
              <a:rPr lang="en-US" sz="1600" b="1" dirty="0" smtClean="0">
                <a:solidFill>
                  <a:schemeClr val="accent1">
                    <a:lumMod val="75000"/>
                  </a:schemeClr>
                </a:solidFill>
              </a:rPr>
              <a:t>Daily Standup or Daily Scrum </a:t>
            </a:r>
            <a:r>
              <a:rPr lang="en-US" sz="1600" dirty="0" smtClean="0">
                <a:solidFill>
                  <a:schemeClr val="tx2">
                    <a:lumMod val="10000"/>
                  </a:schemeClr>
                </a:solidFill>
              </a:rPr>
              <a:t>– Equivalent to DTP [Scrum]</a:t>
            </a:r>
          </a:p>
          <a:p>
            <a:pPr>
              <a:spcBef>
                <a:spcPts val="600"/>
              </a:spcBef>
              <a:spcAft>
                <a:spcPts val="600"/>
              </a:spcAft>
            </a:pPr>
            <a:endParaRPr lang="en-US" sz="1600" dirty="0" smtClean="0">
              <a:solidFill>
                <a:schemeClr val="tx2">
                  <a:lumMod val="10000"/>
                </a:schemeClr>
              </a:solidFill>
            </a:endParaRPr>
          </a:p>
          <a:p>
            <a:pPr>
              <a:spcBef>
                <a:spcPts val="600"/>
              </a:spcBef>
              <a:spcAft>
                <a:spcPts val="600"/>
              </a:spcAft>
            </a:pPr>
            <a:endParaRPr lang="en-US" sz="1600" dirty="0" smtClean="0">
              <a:solidFill>
                <a:schemeClr val="tx2">
                  <a:lumMod val="10000"/>
                </a:schemeClr>
              </a:solidFill>
            </a:endParaRPr>
          </a:p>
        </p:txBody>
      </p:sp>
      <p:sp>
        <p:nvSpPr>
          <p:cNvPr id="3" name="Title 2"/>
          <p:cNvSpPr>
            <a:spLocks noGrp="1"/>
          </p:cNvSpPr>
          <p:nvPr>
            <p:ph type="title"/>
          </p:nvPr>
        </p:nvSpPr>
        <p:spPr/>
        <p:txBody>
          <a:bodyPr/>
          <a:lstStyle/>
          <a:p>
            <a:r>
              <a:rPr lang="en-US" dirty="0" smtClean="0">
                <a:solidFill>
                  <a:srgbClr val="000000"/>
                </a:solidFill>
              </a:rPr>
              <a:t>What’s in a Name?</a:t>
            </a:r>
            <a:br>
              <a:rPr lang="en-US" dirty="0" smtClean="0">
                <a:solidFill>
                  <a:srgbClr val="000000"/>
                </a:solidFill>
              </a:rPr>
            </a:br>
            <a:r>
              <a:rPr lang="en-US" sz="2000" dirty="0" smtClean="0">
                <a:solidFill>
                  <a:srgbClr val="000000"/>
                </a:solidFill>
              </a:rPr>
              <a:t>“Delivery” Stakeholders &amp; Activities</a:t>
            </a:r>
            <a:endParaRPr lang="en-US" sz="2000" dirty="0">
              <a:solidFill>
                <a:srgbClr val="000000"/>
              </a:solidFill>
            </a:endParaRPr>
          </a:p>
        </p:txBody>
      </p:sp>
      <p:sp>
        <p:nvSpPr>
          <p:cNvPr id="16" name="Oval 2"/>
          <p:cNvSpPr>
            <a:spLocks/>
          </p:cNvSpPr>
          <p:nvPr/>
        </p:nvSpPr>
        <p:spPr bwMode="auto">
          <a:xfrm>
            <a:off x="6080627" y="1623970"/>
            <a:ext cx="2818355" cy="2640515"/>
          </a:xfrm>
          <a:prstGeom prst="ellipse">
            <a:avLst/>
          </a:prstGeom>
          <a:solidFill>
            <a:srgbClr val="ABE0F9">
              <a:alpha val="27843"/>
            </a:srgbClr>
          </a:solidFill>
          <a:ln w="9525" cap="flat">
            <a:solidFill>
              <a:srgbClr val="4A7DBB"/>
            </a:solidFill>
            <a:prstDash val="solid"/>
            <a:round/>
            <a:headEnd type="none" w="med" len="med"/>
            <a:tailEnd type="none" w="med" len="med"/>
          </a:ln>
          <a:effectLst>
            <a:glow rad="63500">
              <a:schemeClr val="accent2">
                <a:satMod val="175000"/>
                <a:alpha val="40000"/>
              </a:schemeClr>
            </a:glow>
            <a:outerShdw blurRad="38100" dist="23000" dir="5400000" algn="ctr" rotWithShape="0">
              <a:schemeClr val="bg2">
                <a:alpha val="34999"/>
              </a:schemeClr>
            </a:outerShdw>
          </a:effectLst>
        </p:spPr>
        <p:txBody>
          <a:bodyPr lIns="0" tIns="0" rIns="0" bIns="0"/>
          <a:lstStyle/>
          <a:p>
            <a:endParaRPr lang="en-US" dirty="0"/>
          </a:p>
        </p:txBody>
      </p:sp>
      <p:sp>
        <p:nvSpPr>
          <p:cNvPr id="18" name="Rectangle 18"/>
          <p:cNvSpPr>
            <a:spLocks/>
          </p:cNvSpPr>
          <p:nvPr/>
        </p:nvSpPr>
        <p:spPr bwMode="auto">
          <a:xfrm>
            <a:off x="7284401" y="2742220"/>
            <a:ext cx="1647908"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square" lIns="38100" tIns="38100" rIns="38100" bIns="38100">
            <a:spAutoFit/>
          </a:bodyPr>
          <a:lstStyle/>
          <a:p>
            <a:pPr algn="ctr"/>
            <a:r>
              <a:rPr lang="en-US" dirty="0" smtClean="0">
                <a:latin typeface="Calibri Bold" charset="0"/>
                <a:ea typeface="ＭＳ Ｐゴシック" charset="0"/>
                <a:cs typeface="Calibri Bold" charset="0"/>
                <a:sym typeface="Calibri Bold" charset="0"/>
              </a:rPr>
              <a:t>Delivery Team</a:t>
            </a:r>
          </a:p>
          <a:p>
            <a:pPr algn="ctr"/>
            <a:r>
              <a:rPr lang="en-US" sz="1200" dirty="0" smtClean="0">
                <a:latin typeface="Calibri Bold" charset="0"/>
                <a:ea typeface="ＭＳ Ｐゴシック" charset="0"/>
                <a:cs typeface="Calibri Bold" charset="0"/>
                <a:sym typeface="Calibri Bold" charset="0"/>
              </a:rPr>
              <a:t>Agile-Team Facilitator</a:t>
            </a:r>
          </a:p>
        </p:txBody>
      </p:sp>
      <p:sp>
        <p:nvSpPr>
          <p:cNvPr id="21" name="Rectangle 32"/>
          <p:cNvSpPr>
            <a:spLocks/>
          </p:cNvSpPr>
          <p:nvPr/>
        </p:nvSpPr>
        <p:spPr bwMode="auto">
          <a:xfrm>
            <a:off x="4965174" y="2757166"/>
            <a:ext cx="8669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square" lIns="0" tIns="0" rIns="0" bIns="0">
            <a:spAutoFit/>
          </a:bodyPr>
          <a:lstStyle/>
          <a:p>
            <a:pPr algn="ctr"/>
            <a:r>
              <a:rPr lang="en-US" sz="1600" dirty="0" smtClean="0">
                <a:solidFill>
                  <a:schemeClr val="tx2">
                    <a:lumMod val="50000"/>
                  </a:schemeClr>
                </a:solidFill>
                <a:latin typeface="Calibri Bold" charset="0"/>
                <a:ea typeface="ＭＳ Ｐゴシック" charset="0"/>
                <a:cs typeface="Calibri Bold" charset="0"/>
                <a:sym typeface="Calibri Bold" charset="0"/>
              </a:rPr>
              <a:t>Value-Team</a:t>
            </a:r>
            <a:endParaRPr lang="en-US" sz="1200" dirty="0">
              <a:solidFill>
                <a:schemeClr val="tx2">
                  <a:lumMod val="50000"/>
                </a:schemeClr>
              </a:solidFill>
              <a:latin typeface="Calibri Bold" charset="0"/>
              <a:ea typeface="ＭＳ Ｐゴシック" charset="0"/>
              <a:cs typeface="Calibri Bold" charset="0"/>
              <a:sym typeface="Calibri Bold" charset="0"/>
            </a:endParaRPr>
          </a:p>
        </p:txBody>
      </p:sp>
      <p:sp>
        <p:nvSpPr>
          <p:cNvPr id="27" name="Rectangle 4"/>
          <p:cNvSpPr>
            <a:spLocks/>
          </p:cNvSpPr>
          <p:nvPr/>
        </p:nvSpPr>
        <p:spPr bwMode="auto">
          <a:xfrm>
            <a:off x="7082742" y="1867428"/>
            <a:ext cx="1325514" cy="29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r>
              <a:rPr lang="en-US" sz="1600" dirty="0" smtClean="0">
                <a:latin typeface="Calibri Bold" charset="0"/>
                <a:ea typeface="ＭＳ Ｐゴシック" charset="0"/>
                <a:cs typeface="Calibri Bold" charset="0"/>
                <a:sym typeface="Calibri Bold" charset="0"/>
              </a:rPr>
              <a:t>Application</a:t>
            </a:r>
            <a:endParaRPr lang="en-US" sz="1600" dirty="0">
              <a:latin typeface="Calibri Bold" charset="0"/>
              <a:ea typeface="ＭＳ Ｐゴシック" charset="0"/>
              <a:cs typeface="Calibri Bold" charset="0"/>
              <a:sym typeface="Calibri Bold" charset="0"/>
            </a:endParaRPr>
          </a:p>
        </p:txBody>
      </p:sp>
      <p:sp>
        <p:nvSpPr>
          <p:cNvPr id="29" name="Rectangle 4"/>
          <p:cNvSpPr>
            <a:spLocks/>
          </p:cNvSpPr>
          <p:nvPr/>
        </p:nvSpPr>
        <p:spPr bwMode="auto">
          <a:xfrm>
            <a:off x="7445598" y="2250895"/>
            <a:ext cx="1325514" cy="29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r>
              <a:rPr lang="en-US" sz="1600" dirty="0" smtClean="0">
                <a:latin typeface="Calibri Bold" charset="0"/>
                <a:ea typeface="ＭＳ Ｐゴシック" charset="0"/>
                <a:cs typeface="Calibri Bold" charset="0"/>
                <a:sym typeface="Calibri Bold" charset="0"/>
              </a:rPr>
              <a:t>Application</a:t>
            </a:r>
            <a:endParaRPr lang="en-US" sz="1600" dirty="0">
              <a:latin typeface="Calibri Bold" charset="0"/>
              <a:ea typeface="ＭＳ Ｐゴシック" charset="0"/>
              <a:cs typeface="Calibri Bold" charset="0"/>
              <a:sym typeface="Calibri Bold" charset="0"/>
            </a:endParaRPr>
          </a:p>
        </p:txBody>
      </p:sp>
      <p:sp>
        <p:nvSpPr>
          <p:cNvPr id="30" name="Rectangle 4"/>
          <p:cNvSpPr>
            <a:spLocks/>
          </p:cNvSpPr>
          <p:nvPr/>
        </p:nvSpPr>
        <p:spPr bwMode="auto">
          <a:xfrm>
            <a:off x="7387542" y="3447915"/>
            <a:ext cx="1325514" cy="29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r>
              <a:rPr lang="en-US" sz="1600" dirty="0" smtClean="0">
                <a:latin typeface="Calibri Bold" charset="0"/>
                <a:ea typeface="ＭＳ Ｐゴシック" charset="0"/>
                <a:cs typeface="Calibri Bold" charset="0"/>
                <a:sym typeface="Calibri Bold" charset="0"/>
              </a:rPr>
              <a:t>Application</a:t>
            </a:r>
            <a:endParaRPr lang="en-US" sz="1600" dirty="0">
              <a:latin typeface="Calibri Bold" charset="0"/>
              <a:ea typeface="ＭＳ Ｐゴシック" charset="0"/>
              <a:cs typeface="Calibri Bold" charset="0"/>
              <a:sym typeface="Calibri Bold" charset="0"/>
            </a:endParaRPr>
          </a:p>
        </p:txBody>
      </p:sp>
      <p:sp>
        <p:nvSpPr>
          <p:cNvPr id="31" name="Rectangle 4"/>
          <p:cNvSpPr>
            <a:spLocks/>
          </p:cNvSpPr>
          <p:nvPr/>
        </p:nvSpPr>
        <p:spPr bwMode="auto">
          <a:xfrm>
            <a:off x="7158942" y="3775646"/>
            <a:ext cx="1325514" cy="29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r>
              <a:rPr lang="en-US" sz="1600" dirty="0" smtClean="0">
                <a:latin typeface="Calibri Bold" charset="0"/>
                <a:ea typeface="ＭＳ Ｐゴシック" charset="0"/>
                <a:cs typeface="Calibri Bold" charset="0"/>
                <a:sym typeface="Calibri Bold" charset="0"/>
              </a:rPr>
              <a:t>Application</a:t>
            </a:r>
            <a:endParaRPr lang="en-US" sz="1600" dirty="0">
              <a:latin typeface="Calibri Bold" charset="0"/>
              <a:ea typeface="ＭＳ Ｐゴシック" charset="0"/>
              <a:cs typeface="Calibri Bold" charset="0"/>
              <a:sym typeface="Calibri Bold" charset="0"/>
            </a:endParaRPr>
          </a:p>
        </p:txBody>
      </p:sp>
      <p:sp>
        <p:nvSpPr>
          <p:cNvPr id="4" name="Left Brace 3"/>
          <p:cNvSpPr/>
          <p:nvPr/>
        </p:nvSpPr>
        <p:spPr>
          <a:xfrm>
            <a:off x="304800" y="2545333"/>
            <a:ext cx="183973" cy="1874267"/>
          </a:xfrm>
          <a:prstGeom prst="leftBrac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40000"/>
                  <a:lumOff val="60000"/>
                </a:schemeClr>
              </a:solidFill>
            </a:endParaRPr>
          </a:p>
        </p:txBody>
      </p:sp>
      <p:sp>
        <p:nvSpPr>
          <p:cNvPr id="13" name="Left Brace 12"/>
          <p:cNvSpPr/>
          <p:nvPr/>
        </p:nvSpPr>
        <p:spPr>
          <a:xfrm>
            <a:off x="304799" y="4628296"/>
            <a:ext cx="183974" cy="639029"/>
          </a:xfrm>
          <a:prstGeom prst="leftBrac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40000"/>
                  <a:lumOff val="60000"/>
                </a:schemeClr>
              </a:solidFill>
            </a:endParaRPr>
          </a:p>
        </p:txBody>
      </p:sp>
      <p:sp>
        <p:nvSpPr>
          <p:cNvPr id="14" name="Left Brace 13"/>
          <p:cNvSpPr/>
          <p:nvPr/>
        </p:nvSpPr>
        <p:spPr>
          <a:xfrm>
            <a:off x="314324" y="5504596"/>
            <a:ext cx="183974" cy="639029"/>
          </a:xfrm>
          <a:prstGeom prst="leftBrac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40000"/>
                  <a:lumOff val="60000"/>
                </a:schemeClr>
              </a:solidFill>
            </a:endParaRPr>
          </a:p>
        </p:txBody>
      </p:sp>
    </p:spTree>
    <p:extLst>
      <p:ext uri="{BB962C8B-B14F-4D97-AF65-F5344CB8AC3E}">
        <p14:creationId xmlns:p14="http://schemas.microsoft.com/office/powerpoint/2010/main" val="9377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50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150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150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08750" y="2079985"/>
            <a:ext cx="3669168" cy="2468880"/>
          </a:xfrm>
        </p:spPr>
        <p:txBody>
          <a:bodyPr/>
          <a:lstStyle/>
          <a:p>
            <a:r>
              <a:rPr lang="en-US" dirty="0" smtClean="0"/>
              <a:t>The ATF’s </a:t>
            </a:r>
            <a:br>
              <a:rPr lang="en-US" dirty="0" smtClean="0"/>
            </a:br>
            <a:r>
              <a:rPr lang="en-US" dirty="0" smtClean="0"/>
              <a:t>Role &amp; Responsibilities</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502" y="4298817"/>
            <a:ext cx="6350574" cy="1969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040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0768" y="1391341"/>
            <a:ext cx="6884073" cy="5035008"/>
          </a:xfrm>
        </p:spPr>
        <p:txBody>
          <a:bodyPr/>
          <a:lstStyle/>
          <a:p>
            <a:pPr>
              <a:spcBef>
                <a:spcPts val="1200"/>
              </a:spcBef>
              <a:spcAft>
                <a:spcPts val="1200"/>
              </a:spcAft>
            </a:pPr>
            <a:r>
              <a:rPr lang="en-US" b="1" dirty="0" smtClean="0">
                <a:solidFill>
                  <a:schemeClr val="tx2">
                    <a:lumMod val="50000"/>
                  </a:schemeClr>
                </a:solidFill>
              </a:rPr>
              <a:t>An </a:t>
            </a:r>
            <a:r>
              <a:rPr lang="en-US" b="1" dirty="0">
                <a:solidFill>
                  <a:schemeClr val="tx2">
                    <a:lumMod val="50000"/>
                  </a:schemeClr>
                </a:solidFill>
              </a:rPr>
              <a:t>unbiased facilitator and guardian of the Agile team practices</a:t>
            </a:r>
            <a:r>
              <a:rPr lang="en-US" dirty="0">
                <a:solidFill>
                  <a:schemeClr val="tx2">
                    <a:lumMod val="50000"/>
                  </a:schemeClr>
                </a:solidFill>
              </a:rPr>
              <a:t> - At the most basic, the purpose of an Agile Team Facilitator is to facilitate the Agile practices, foster collaboration amongst team members, and generally support a self-organized team. </a:t>
            </a:r>
            <a:endParaRPr lang="en-US" dirty="0" smtClean="0">
              <a:solidFill>
                <a:schemeClr val="tx2">
                  <a:lumMod val="50000"/>
                </a:schemeClr>
              </a:solidFill>
            </a:endParaRPr>
          </a:p>
          <a:p>
            <a:pPr>
              <a:spcBef>
                <a:spcPts val="1200"/>
              </a:spcBef>
              <a:spcAft>
                <a:spcPts val="1200"/>
              </a:spcAft>
            </a:pPr>
            <a:r>
              <a:rPr lang="en-US" b="1" dirty="0" smtClean="0">
                <a:solidFill>
                  <a:schemeClr val="tx2">
                    <a:lumMod val="50000"/>
                  </a:schemeClr>
                </a:solidFill>
              </a:rPr>
              <a:t>An </a:t>
            </a:r>
            <a:r>
              <a:rPr lang="en-US" b="1" dirty="0">
                <a:solidFill>
                  <a:schemeClr val="tx2">
                    <a:lumMod val="50000"/>
                  </a:schemeClr>
                </a:solidFill>
              </a:rPr>
              <a:t>ATF provides group facilitation tools and techniques for effectively designing meetings and workshops </a:t>
            </a:r>
            <a:r>
              <a:rPr lang="en-US" dirty="0">
                <a:solidFill>
                  <a:schemeClr val="tx2">
                    <a:lumMod val="50000"/>
                  </a:schemeClr>
                </a:solidFill>
              </a:rPr>
              <a:t>that both engage the entire audience and drive towards agreed-upon outcomes. </a:t>
            </a:r>
          </a:p>
          <a:p>
            <a:pPr>
              <a:spcBef>
                <a:spcPts val="1200"/>
              </a:spcBef>
              <a:spcAft>
                <a:spcPts val="1200"/>
              </a:spcAft>
            </a:pPr>
            <a:r>
              <a:rPr lang="en-US" b="1" dirty="0">
                <a:solidFill>
                  <a:schemeClr val="tx2">
                    <a:lumMod val="50000"/>
                  </a:schemeClr>
                </a:solidFill>
              </a:rPr>
              <a:t>Agile Team Facilitators behave in ways consistent with Agile and are Agile role models. </a:t>
            </a:r>
            <a:r>
              <a:rPr lang="en-US" dirty="0">
                <a:solidFill>
                  <a:schemeClr val="tx2">
                    <a:lumMod val="50000"/>
                  </a:schemeClr>
                </a:solidFill>
              </a:rPr>
              <a:t>This includes becoming aware of, and growing into, the embodiment of Agile that one expects from an Agile Coach: namely, embracing </a:t>
            </a:r>
            <a:r>
              <a:rPr lang="en-US" b="1" dirty="0">
                <a:solidFill>
                  <a:schemeClr val="tx2">
                    <a:lumMod val="50000"/>
                  </a:schemeClr>
                </a:solidFill>
              </a:rPr>
              <a:t>servant leadership </a:t>
            </a:r>
            <a:r>
              <a:rPr lang="en-US" dirty="0">
                <a:solidFill>
                  <a:schemeClr val="tx2">
                    <a:lumMod val="50000"/>
                  </a:schemeClr>
                </a:solidFill>
              </a:rPr>
              <a:t>and displaying the behaviors that come with key mindset shifts </a:t>
            </a:r>
          </a:p>
          <a:p>
            <a:pPr>
              <a:spcBef>
                <a:spcPts val="1200"/>
              </a:spcBef>
              <a:spcAft>
                <a:spcPts val="1200"/>
              </a:spcAft>
            </a:pPr>
            <a:endParaRPr lang="en-US" dirty="0">
              <a:solidFill>
                <a:schemeClr val="tx2">
                  <a:lumMod val="50000"/>
                </a:schemeClr>
              </a:solidFill>
            </a:endParaRPr>
          </a:p>
          <a:p>
            <a:pPr>
              <a:spcBef>
                <a:spcPts val="1200"/>
              </a:spcBef>
              <a:spcAft>
                <a:spcPts val="1200"/>
              </a:spcAft>
            </a:pPr>
            <a:endParaRPr lang="en-US" dirty="0">
              <a:solidFill>
                <a:schemeClr val="tx2">
                  <a:lumMod val="50000"/>
                </a:schemeClr>
              </a:solidFill>
            </a:endParaRPr>
          </a:p>
        </p:txBody>
      </p:sp>
      <p:sp>
        <p:nvSpPr>
          <p:cNvPr id="3" name="Title 2"/>
          <p:cNvSpPr>
            <a:spLocks noGrp="1"/>
          </p:cNvSpPr>
          <p:nvPr>
            <p:ph type="title"/>
          </p:nvPr>
        </p:nvSpPr>
        <p:spPr/>
        <p:txBody>
          <a:bodyPr/>
          <a:lstStyle/>
          <a:p>
            <a:r>
              <a:rPr lang="en-US" dirty="0" smtClean="0">
                <a:solidFill>
                  <a:schemeClr val="accent1"/>
                </a:solidFill>
              </a:rPr>
              <a:t>The Agile Team Facilitator (ATF)</a:t>
            </a:r>
            <a:endParaRPr lang="en-US" dirty="0">
              <a:solidFill>
                <a:schemeClr val="accent1"/>
              </a:solidFill>
            </a:endParaRPr>
          </a:p>
        </p:txBody>
      </p:sp>
      <p:pic>
        <p:nvPicPr>
          <p:cNvPr id="5" name="Picture 2" descr="http://bluefins.ca/meets/2013/superhero_anim.gif">
            <a:hlinkClick r:id="rId2"/>
          </p:cNvPr>
          <p:cNvPicPr>
            <a:picLocks noChangeAspect="1" noChangeArrowheads="1" noCrop="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78995" y="452280"/>
            <a:ext cx="1368428" cy="182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871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1547435945"/>
              </p:ext>
            </p:extLst>
          </p:nvPr>
        </p:nvGraphicFramePr>
        <p:xfrm>
          <a:off x="416368" y="1513257"/>
          <a:ext cx="7993985" cy="4424680"/>
        </p:xfrm>
        <a:graphic>
          <a:graphicData uri="http://schemas.openxmlformats.org/drawingml/2006/table">
            <a:tbl>
              <a:tblPr firstRow="1" bandRow="1">
                <a:tableStyleId>{5C22544A-7EE6-4342-B048-85BDC9FD1C3A}</a:tableStyleId>
              </a:tblPr>
              <a:tblGrid>
                <a:gridCol w="5910004"/>
                <a:gridCol w="1169581"/>
                <a:gridCol w="914400"/>
              </a:tblGrid>
              <a:tr h="370840">
                <a:tc>
                  <a:txBody>
                    <a:bodyPr/>
                    <a:lstStyle/>
                    <a:p>
                      <a:endParaRPr lang="en-US" sz="1200" dirty="0"/>
                    </a:p>
                  </a:txBody>
                  <a:tcPr/>
                </a:tc>
                <a:tc>
                  <a:txBody>
                    <a:bodyPr/>
                    <a:lstStyle/>
                    <a:p>
                      <a:pPr algn="ctr"/>
                      <a:r>
                        <a:rPr lang="en-US" sz="1200" dirty="0" smtClean="0"/>
                        <a:t>VTF</a:t>
                      </a:r>
                      <a:endParaRPr lang="en-US" sz="1200" dirty="0"/>
                    </a:p>
                  </a:txBody>
                  <a:tcPr/>
                </a:tc>
                <a:tc>
                  <a:txBody>
                    <a:bodyPr/>
                    <a:lstStyle/>
                    <a:p>
                      <a:pPr algn="ctr"/>
                      <a:r>
                        <a:rPr lang="en-US" sz="1200" dirty="0" smtClean="0"/>
                        <a:t>ATF</a:t>
                      </a:r>
                      <a:endParaRPr lang="en-US" sz="1200" dirty="0"/>
                    </a:p>
                  </a:txBody>
                  <a:tcPr/>
                </a:tc>
              </a:tr>
              <a:tr h="327475">
                <a:tc>
                  <a:txBody>
                    <a:bodyPr/>
                    <a:lstStyle/>
                    <a:p>
                      <a:pPr marL="0" indent="-171450" algn="l" defTabSz="914400" rtl="0" eaLnBrk="1" latinLnBrk="0" hangingPunct="1">
                        <a:spcBef>
                          <a:spcPts val="0"/>
                        </a:spcBef>
                      </a:pPr>
                      <a:r>
                        <a:rPr lang="en-US" sz="1200" kern="1200" dirty="0" smtClean="0">
                          <a:solidFill>
                            <a:schemeClr val="tx2">
                              <a:lumMod val="10000"/>
                            </a:schemeClr>
                          </a:solidFill>
                          <a:latin typeface="+mn-lt"/>
                          <a:ea typeface="+mn-ea"/>
                          <a:cs typeface="+mn-cs"/>
                        </a:rPr>
                        <a:t>Passionate about the domain</a:t>
                      </a: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endParaRPr lang="en-US" sz="1200" b="1" kern="1200" baseline="0" dirty="0" smtClean="0">
                        <a:solidFill>
                          <a:schemeClr val="tx2">
                            <a:lumMod val="10000"/>
                          </a:schemeClr>
                        </a:solidFill>
                        <a:latin typeface="Wingdings" panose="05000000000000000000" pitchFamily="2" charset="2"/>
                        <a:ea typeface="+mn-ea"/>
                        <a:cs typeface="+mn-cs"/>
                      </a:endParaRP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r>
              <a:tr h="329609">
                <a:tc>
                  <a:txBody>
                    <a:bodyPr/>
                    <a:lstStyle/>
                    <a:p>
                      <a:pPr marL="0" indent="-171450" algn="l" defTabSz="914400" rtl="0" eaLnBrk="1" latinLnBrk="0" hangingPunct="1">
                        <a:spcBef>
                          <a:spcPts val="0"/>
                        </a:spcBef>
                      </a:pPr>
                      <a:r>
                        <a:rPr lang="en-US" sz="1200" kern="1200" dirty="0" smtClean="0">
                          <a:solidFill>
                            <a:schemeClr val="tx2">
                              <a:lumMod val="10000"/>
                            </a:schemeClr>
                          </a:solidFill>
                          <a:latin typeface="+mn-lt"/>
                          <a:ea typeface="+mn-ea"/>
                          <a:cs typeface="+mn-cs"/>
                        </a:rPr>
                        <a:t>Knows the customers – many of them</a:t>
                      </a: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c>
                  <a:txBody>
                    <a:bodyPr/>
                    <a:lstStyle/>
                    <a:p>
                      <a:pPr marL="0" algn="ctr" defTabSz="914400" rtl="0" eaLnBrk="1" latinLnBrk="0" hangingPunct="1">
                        <a:spcBef>
                          <a:spcPts val="0"/>
                        </a:spcBef>
                      </a:pPr>
                      <a:endParaRPr lang="en-US" sz="1800" b="1" kern="1200" baseline="0" dirty="0">
                        <a:solidFill>
                          <a:schemeClr val="tx2">
                            <a:lumMod val="10000"/>
                          </a:schemeClr>
                        </a:solidFill>
                        <a:latin typeface="Wingdings" panose="05000000000000000000" pitchFamily="2" charset="2"/>
                        <a:ea typeface="+mn-ea"/>
                        <a:cs typeface="+mn-cs"/>
                      </a:endParaRPr>
                    </a:p>
                  </a:txBody>
                  <a:tcPr anchor="ctr"/>
                </a:tc>
              </a:tr>
              <a:tr h="318977">
                <a:tc>
                  <a:txBody>
                    <a:bodyPr/>
                    <a:lstStyle/>
                    <a:p>
                      <a:pPr marL="0" indent="-171450" algn="l" defTabSz="914400" rtl="0" eaLnBrk="1" latinLnBrk="0" hangingPunct="1">
                        <a:spcBef>
                          <a:spcPts val="0"/>
                        </a:spcBef>
                      </a:pPr>
                      <a:r>
                        <a:rPr lang="en-US" sz="1200" kern="1200" dirty="0" smtClean="0">
                          <a:solidFill>
                            <a:schemeClr val="tx2">
                              <a:lumMod val="10000"/>
                            </a:schemeClr>
                          </a:solidFill>
                          <a:latin typeface="+mn-lt"/>
                          <a:ea typeface="+mn-ea"/>
                          <a:cs typeface="+mn-cs"/>
                        </a:rPr>
                        <a:t>Knows the development community</a:t>
                      </a:r>
                    </a:p>
                  </a:txBody>
                  <a:tcPr anchor="ctr"/>
                </a:tc>
                <a:tc>
                  <a:txBody>
                    <a:bodyPr/>
                    <a:lstStyle/>
                    <a:p>
                      <a:pPr marL="0" algn="ctr" defTabSz="914400" rtl="0" eaLnBrk="1" latinLnBrk="0" hangingPunct="1">
                        <a:spcBef>
                          <a:spcPts val="0"/>
                        </a:spcBef>
                      </a:pPr>
                      <a:endParaRPr lang="en-US" sz="1200" kern="1200" dirty="0" smtClean="0">
                        <a:solidFill>
                          <a:schemeClr val="tx2">
                            <a:lumMod val="10000"/>
                          </a:schemeClr>
                        </a:solidFill>
                        <a:latin typeface="+mn-lt"/>
                        <a:ea typeface="+mn-ea"/>
                        <a:cs typeface="+mn-cs"/>
                      </a:endParaRP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r>
              <a:tr h="308344">
                <a:tc>
                  <a:txBody>
                    <a:bodyPr/>
                    <a:lstStyle/>
                    <a:p>
                      <a:pPr marL="0" indent="-171450" algn="l" defTabSz="914400" rtl="0" eaLnBrk="1" latinLnBrk="0" hangingPunct="1">
                        <a:spcBef>
                          <a:spcPts val="0"/>
                        </a:spcBef>
                      </a:pPr>
                      <a:r>
                        <a:rPr lang="en-US" sz="1200" kern="1200" dirty="0" smtClean="0">
                          <a:solidFill>
                            <a:schemeClr val="tx2">
                              <a:lumMod val="10000"/>
                            </a:schemeClr>
                          </a:solidFill>
                          <a:latin typeface="+mn-lt"/>
                          <a:ea typeface="+mn-ea"/>
                          <a:cs typeface="+mn-cs"/>
                        </a:rPr>
                        <a:t>Is not too close to a single customer</a:t>
                      </a: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200" b="1" kern="1200" baseline="0" dirty="0" smtClean="0">
                        <a:solidFill>
                          <a:schemeClr val="tx2">
                            <a:lumMod val="10000"/>
                          </a:schemeClr>
                        </a:solidFill>
                        <a:latin typeface="Wingdings" panose="05000000000000000000" pitchFamily="2" charset="2"/>
                        <a:ea typeface="+mn-ea"/>
                        <a:cs typeface="+mn-cs"/>
                      </a:endParaRPr>
                    </a:p>
                  </a:txBody>
                  <a:tcPr anchor="ctr"/>
                </a:tc>
                <a:tc>
                  <a:txBody>
                    <a:bodyPr/>
                    <a:lstStyle/>
                    <a:p>
                      <a:pPr marL="0" algn="ctr" defTabSz="914400" rtl="0" eaLnBrk="1" latinLnBrk="0" hangingPunct="1">
                        <a:spcBef>
                          <a:spcPts val="0"/>
                        </a:spcBef>
                      </a:pPr>
                      <a:endParaRPr lang="en-US" sz="1800" b="1" kern="1200" baseline="0" dirty="0">
                        <a:solidFill>
                          <a:schemeClr val="tx2">
                            <a:lumMod val="10000"/>
                          </a:schemeClr>
                        </a:solidFill>
                        <a:latin typeface="Wingdings" panose="05000000000000000000" pitchFamily="2" charset="2"/>
                        <a:ea typeface="+mn-ea"/>
                        <a:cs typeface="+mn-cs"/>
                      </a:endParaRPr>
                    </a:p>
                  </a:txBody>
                  <a:tcPr anchor="ctr"/>
                </a:tc>
              </a:tr>
              <a:tr h="329609">
                <a:tc>
                  <a:txBody>
                    <a:bodyPr/>
                    <a:lstStyle/>
                    <a:p>
                      <a:pPr marL="0" indent="-171450" algn="l" defTabSz="914400" rtl="0" eaLnBrk="1" latinLnBrk="0" hangingPunct="1">
                        <a:spcBef>
                          <a:spcPts val="0"/>
                        </a:spcBef>
                      </a:pPr>
                      <a:r>
                        <a:rPr lang="en-US" sz="1200" kern="1200" dirty="0" smtClean="0">
                          <a:solidFill>
                            <a:schemeClr val="tx2">
                              <a:lumMod val="10000"/>
                            </a:schemeClr>
                          </a:solidFill>
                          <a:latin typeface="+mn-lt"/>
                          <a:ea typeface="+mn-ea"/>
                          <a:cs typeface="+mn-cs"/>
                        </a:rPr>
                        <a:t>Has business experience in the domain</a:t>
                      </a: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endParaRPr lang="en-US" sz="1200" b="1" kern="1200" baseline="0" dirty="0" smtClean="0">
                        <a:solidFill>
                          <a:schemeClr val="tx2">
                            <a:lumMod val="10000"/>
                          </a:schemeClr>
                        </a:solidFill>
                        <a:latin typeface="Wingdings" panose="05000000000000000000" pitchFamily="2" charset="2"/>
                        <a:ea typeface="+mn-ea"/>
                        <a:cs typeface="+mn-cs"/>
                      </a:endParaRPr>
                    </a:p>
                  </a:txBody>
                  <a:tcPr anchor="ctr"/>
                </a:tc>
                <a:tc>
                  <a:txBody>
                    <a:bodyPr/>
                    <a:lstStyle/>
                    <a:p>
                      <a:pPr marL="0" algn="ctr" defTabSz="914400" rtl="0" eaLnBrk="1" latinLnBrk="0" hangingPunct="1">
                        <a:spcBef>
                          <a:spcPts val="0"/>
                        </a:spcBef>
                      </a:pPr>
                      <a:endParaRPr lang="en-US" sz="1800" b="1" kern="1200" baseline="0" dirty="0">
                        <a:solidFill>
                          <a:schemeClr val="tx2">
                            <a:lumMod val="10000"/>
                          </a:schemeClr>
                        </a:solidFill>
                        <a:latin typeface="Wingdings" panose="05000000000000000000" pitchFamily="2" charset="2"/>
                        <a:ea typeface="+mn-ea"/>
                        <a:cs typeface="+mn-cs"/>
                      </a:endParaRPr>
                    </a:p>
                  </a:txBody>
                  <a:tcPr anchor="ctr"/>
                </a:tc>
              </a:tr>
              <a:tr h="370840">
                <a:tc>
                  <a:txBody>
                    <a:bodyPr/>
                    <a:lstStyle/>
                    <a:p>
                      <a:pPr marL="0" indent="-171450" algn="l" defTabSz="914400" rtl="0" eaLnBrk="1" latinLnBrk="0" hangingPunct="1">
                        <a:spcBef>
                          <a:spcPts val="0"/>
                        </a:spcBef>
                      </a:pPr>
                      <a:r>
                        <a:rPr lang="en-US" sz="1200" kern="1200" dirty="0" smtClean="0">
                          <a:solidFill>
                            <a:schemeClr val="tx2">
                              <a:lumMod val="10000"/>
                            </a:schemeClr>
                          </a:solidFill>
                          <a:latin typeface="+mn-lt"/>
                          <a:ea typeface="+mn-ea"/>
                          <a:cs typeface="+mn-cs"/>
                        </a:rPr>
                        <a:t>Has IT experience and understand the SDLC</a:t>
                      </a:r>
                    </a:p>
                  </a:txBody>
                  <a:tcPr anchor="ctr"/>
                </a:tc>
                <a:tc>
                  <a:txBody>
                    <a:bodyPr/>
                    <a:lstStyle/>
                    <a:p>
                      <a:pPr marL="0" algn="ctr" defTabSz="914400" rtl="0" eaLnBrk="1" latinLnBrk="0" hangingPunct="1">
                        <a:spcBef>
                          <a:spcPts val="0"/>
                        </a:spcBef>
                      </a:pPr>
                      <a:endParaRPr lang="en-US" sz="1200" kern="1200" dirty="0" smtClean="0">
                        <a:solidFill>
                          <a:schemeClr val="tx2">
                            <a:lumMod val="10000"/>
                          </a:schemeClr>
                        </a:solidFill>
                        <a:latin typeface="+mn-lt"/>
                        <a:ea typeface="+mn-ea"/>
                        <a:cs typeface="+mn-cs"/>
                      </a:endParaRP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r>
              <a:tr h="370840">
                <a:tc>
                  <a:txBody>
                    <a:bodyPr/>
                    <a:lstStyle/>
                    <a:p>
                      <a:pPr marL="171450" indent="-171450">
                        <a:spcBef>
                          <a:spcPts val="0"/>
                        </a:spcBef>
                      </a:pPr>
                      <a:r>
                        <a:rPr lang="en-US" sz="1200" dirty="0" smtClean="0">
                          <a:solidFill>
                            <a:schemeClr val="tx2">
                              <a:lumMod val="10000"/>
                            </a:schemeClr>
                          </a:solidFill>
                        </a:rPr>
                        <a:t>Doesn’t think he/she knows more about the market than he/she really does</a:t>
                      </a: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c>
                  <a:txBody>
                    <a:bodyPr/>
                    <a:lstStyle/>
                    <a:p>
                      <a:pPr marL="0" algn="ctr" defTabSz="914400" rtl="0" eaLnBrk="1" latinLnBrk="0" hangingPunct="1">
                        <a:spcBef>
                          <a:spcPts val="0"/>
                        </a:spcBef>
                      </a:pPr>
                      <a:endParaRPr lang="en-US" sz="1800" b="1" kern="1200" baseline="0" dirty="0">
                        <a:solidFill>
                          <a:schemeClr val="tx2">
                            <a:lumMod val="10000"/>
                          </a:schemeClr>
                        </a:solidFill>
                        <a:latin typeface="Wingdings" panose="05000000000000000000" pitchFamily="2" charset="2"/>
                        <a:ea typeface="+mn-ea"/>
                        <a:cs typeface="+mn-cs"/>
                      </a:endParaRPr>
                    </a:p>
                  </a:txBody>
                  <a:tcPr anchor="ctr"/>
                </a:tc>
              </a:tr>
              <a:tr h="370840">
                <a:tc>
                  <a:txBody>
                    <a:bodyPr/>
                    <a:lstStyle/>
                    <a:p>
                      <a:pPr>
                        <a:spcBef>
                          <a:spcPts val="0"/>
                        </a:spcBef>
                      </a:pPr>
                      <a:r>
                        <a:rPr lang="en-US" sz="1200" dirty="0" smtClean="0">
                          <a:solidFill>
                            <a:schemeClr val="tx2">
                              <a:lumMod val="10000"/>
                            </a:schemeClr>
                          </a:solidFill>
                        </a:rPr>
                        <a:t>Doesn’t think s/he knows the answers to all of the questions</a:t>
                      </a:r>
                      <a:endParaRPr lang="en-US" sz="1200" dirty="0">
                        <a:solidFill>
                          <a:schemeClr val="tx2">
                            <a:lumMod val="10000"/>
                          </a:schemeClr>
                        </a:solidFill>
                      </a:endParaRPr>
                    </a:p>
                  </a:txBody>
                  <a:tcPr anchor="ctr"/>
                </a:tc>
                <a:tc>
                  <a:txBody>
                    <a:bodyPr/>
                    <a:lstStyle/>
                    <a:p>
                      <a:pPr algn="ctr">
                        <a:spcBef>
                          <a:spcPts val="0"/>
                        </a:spcBef>
                      </a:pPr>
                      <a:endParaRPr lang="en-US" sz="1200" dirty="0">
                        <a:solidFill>
                          <a:schemeClr val="tx2">
                            <a:lumMod val="10000"/>
                          </a:schemeClr>
                        </a:solidFill>
                      </a:endParaRP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r>
              <a:tr h="370840">
                <a:tc>
                  <a:txBody>
                    <a:bodyPr/>
                    <a:lstStyle/>
                    <a:p>
                      <a:pPr marL="171450" indent="-171450">
                        <a:spcBef>
                          <a:spcPts val="0"/>
                        </a:spcBef>
                      </a:pPr>
                      <a:r>
                        <a:rPr lang="en-US" sz="1200" dirty="0" smtClean="0">
                          <a:solidFill>
                            <a:schemeClr val="tx2">
                              <a:lumMod val="10000"/>
                            </a:schemeClr>
                          </a:solidFill>
                        </a:rPr>
                        <a:t>Great communicator, negotiator, leader and facilitator</a:t>
                      </a: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200" b="1" kern="1200" baseline="0" dirty="0" smtClean="0">
                        <a:solidFill>
                          <a:schemeClr val="tx2">
                            <a:lumMod val="10000"/>
                          </a:schemeClr>
                        </a:solidFill>
                        <a:latin typeface="Wingdings" panose="05000000000000000000" pitchFamily="2" charset="2"/>
                        <a:ea typeface="+mn-ea"/>
                        <a:cs typeface="+mn-cs"/>
                      </a:endParaRP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r>
              <a:tr h="370840">
                <a:tc>
                  <a:txBody>
                    <a:bodyPr/>
                    <a:lstStyle/>
                    <a:p>
                      <a:pPr marL="171450" indent="-171450">
                        <a:spcBef>
                          <a:spcPts val="0"/>
                        </a:spcBef>
                      </a:pPr>
                      <a:r>
                        <a:rPr lang="en-US" sz="1200" dirty="0" smtClean="0">
                          <a:solidFill>
                            <a:schemeClr val="tx2">
                              <a:lumMod val="10000"/>
                            </a:schemeClr>
                          </a:solidFill>
                        </a:rPr>
                        <a:t>Works and plays well with others</a:t>
                      </a: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200" b="1" kern="1200" baseline="0" dirty="0" smtClean="0">
                        <a:solidFill>
                          <a:schemeClr val="tx2">
                            <a:lumMod val="10000"/>
                          </a:schemeClr>
                        </a:solidFill>
                        <a:latin typeface="Wingdings" panose="05000000000000000000" pitchFamily="2" charset="2"/>
                        <a:ea typeface="+mn-ea"/>
                        <a:cs typeface="+mn-cs"/>
                      </a:endParaRP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r>
              <a:tr h="370840">
                <a:tc>
                  <a:txBody>
                    <a:bodyPr/>
                    <a:lstStyle/>
                    <a:p>
                      <a:pPr marL="171450" indent="-171450">
                        <a:spcBef>
                          <a:spcPts val="0"/>
                        </a:spcBef>
                      </a:pPr>
                      <a:r>
                        <a:rPr lang="en-US" sz="1200" dirty="0" smtClean="0">
                          <a:solidFill>
                            <a:schemeClr val="tx2">
                              <a:lumMod val="10000"/>
                            </a:schemeClr>
                          </a:solidFill>
                        </a:rPr>
                        <a:t>Can speak intelligently about the issues</a:t>
                      </a: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endParaRPr lang="en-US" sz="1200" b="1" kern="1200" baseline="0" dirty="0" smtClean="0">
                        <a:solidFill>
                          <a:schemeClr val="tx2">
                            <a:lumMod val="10000"/>
                          </a:schemeClr>
                        </a:solidFill>
                        <a:latin typeface="Wingdings" panose="05000000000000000000" pitchFamily="2" charset="2"/>
                        <a:ea typeface="+mn-ea"/>
                        <a:cs typeface="+mn-cs"/>
                      </a:endParaRP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r>
            </a:tbl>
          </a:graphicData>
        </a:graphic>
      </p:graphicFrame>
      <p:sp>
        <p:nvSpPr>
          <p:cNvPr id="3" name="Title 2"/>
          <p:cNvSpPr>
            <a:spLocks noGrp="1"/>
          </p:cNvSpPr>
          <p:nvPr>
            <p:ph type="title"/>
          </p:nvPr>
        </p:nvSpPr>
        <p:spPr/>
        <p:txBody>
          <a:bodyPr/>
          <a:lstStyle/>
          <a:p>
            <a:r>
              <a:rPr lang="en-US" dirty="0" smtClean="0">
                <a:solidFill>
                  <a:schemeClr val="tx2">
                    <a:lumMod val="50000"/>
                  </a:schemeClr>
                </a:solidFill>
              </a:rPr>
              <a:t>Characteristics of VTFs &amp; ATFs – 1 </a:t>
            </a:r>
            <a:endParaRPr lang="en-US" dirty="0">
              <a:solidFill>
                <a:schemeClr val="tx2">
                  <a:lumMod val="50000"/>
                </a:schemeClr>
              </a:solidFill>
            </a:endParaRPr>
          </a:p>
        </p:txBody>
      </p:sp>
    </p:spTree>
    <p:extLst>
      <p:ext uri="{BB962C8B-B14F-4D97-AF65-F5344CB8AC3E}">
        <p14:creationId xmlns:p14="http://schemas.microsoft.com/office/powerpoint/2010/main" val="169592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1506728486"/>
              </p:ext>
            </p:extLst>
          </p:nvPr>
        </p:nvGraphicFramePr>
        <p:xfrm>
          <a:off x="416368" y="1598317"/>
          <a:ext cx="7993985" cy="3708400"/>
        </p:xfrm>
        <a:graphic>
          <a:graphicData uri="http://schemas.openxmlformats.org/drawingml/2006/table">
            <a:tbl>
              <a:tblPr firstRow="1" bandRow="1">
                <a:tableStyleId>{5C22544A-7EE6-4342-B048-85BDC9FD1C3A}</a:tableStyleId>
              </a:tblPr>
              <a:tblGrid>
                <a:gridCol w="5910004"/>
                <a:gridCol w="1169581"/>
                <a:gridCol w="914400"/>
              </a:tblGrid>
              <a:tr h="370840">
                <a:tc>
                  <a:txBody>
                    <a:bodyPr/>
                    <a:lstStyle/>
                    <a:p>
                      <a:endParaRPr lang="en-US" sz="1200" dirty="0"/>
                    </a:p>
                  </a:txBody>
                  <a:tcPr/>
                </a:tc>
                <a:tc>
                  <a:txBody>
                    <a:bodyPr/>
                    <a:lstStyle/>
                    <a:p>
                      <a:pPr algn="ctr"/>
                      <a:r>
                        <a:rPr lang="en-US" sz="1200" dirty="0" smtClean="0"/>
                        <a:t>VTF</a:t>
                      </a:r>
                      <a:endParaRPr lang="en-US" sz="1200" dirty="0"/>
                    </a:p>
                  </a:txBody>
                  <a:tcPr/>
                </a:tc>
                <a:tc>
                  <a:txBody>
                    <a:bodyPr/>
                    <a:lstStyle/>
                    <a:p>
                      <a:pPr algn="ctr"/>
                      <a:r>
                        <a:rPr lang="en-US" sz="1200" dirty="0" smtClean="0"/>
                        <a:t>ATF</a:t>
                      </a:r>
                      <a:endParaRPr lang="en-US" sz="1200" dirty="0"/>
                    </a:p>
                  </a:txBody>
                  <a:tcPr/>
                </a:tc>
              </a:tr>
              <a:tr h="370840">
                <a:tc>
                  <a:txBody>
                    <a:bodyPr/>
                    <a:lstStyle/>
                    <a:p>
                      <a:pPr marL="171450" indent="-171450">
                        <a:spcBef>
                          <a:spcPts val="0"/>
                        </a:spcBef>
                      </a:pPr>
                      <a:r>
                        <a:rPr lang="en-US" sz="1200" dirty="0" smtClean="0">
                          <a:solidFill>
                            <a:schemeClr val="tx2">
                              <a:lumMod val="10000"/>
                            </a:schemeClr>
                          </a:solidFill>
                        </a:rPr>
                        <a:t>Has willingness to learn – from everyone</a:t>
                      </a: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r>
              <a:tr h="370840">
                <a:tc>
                  <a:txBody>
                    <a:bodyPr/>
                    <a:lstStyle/>
                    <a:p>
                      <a:pPr marL="171450" indent="-171450">
                        <a:spcBef>
                          <a:spcPts val="0"/>
                        </a:spcBef>
                      </a:pPr>
                      <a:r>
                        <a:rPr lang="en-US" sz="1200" dirty="0" smtClean="0">
                          <a:solidFill>
                            <a:schemeClr val="tx2">
                              <a:lumMod val="10000"/>
                            </a:schemeClr>
                          </a:solidFill>
                        </a:rPr>
                        <a:t>Is willing to make hard decisions about scope</a:t>
                      </a: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c>
                  <a:txBody>
                    <a:bodyPr/>
                    <a:lstStyle/>
                    <a:p>
                      <a:pPr algn="ctr">
                        <a:spcBef>
                          <a:spcPts val="0"/>
                        </a:spcBef>
                      </a:pPr>
                      <a:endParaRPr lang="en-US" sz="1200" dirty="0">
                        <a:solidFill>
                          <a:schemeClr val="tx2">
                            <a:lumMod val="10000"/>
                          </a:schemeClr>
                        </a:solidFill>
                      </a:endParaRPr>
                    </a:p>
                  </a:txBody>
                  <a:tcPr anchor="ctr"/>
                </a:tc>
              </a:tr>
              <a:tr h="370840">
                <a:tc>
                  <a:txBody>
                    <a:bodyPr/>
                    <a:lstStyle/>
                    <a:p>
                      <a:pPr marL="171450" marR="0" indent="-17145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10000"/>
                            </a:schemeClr>
                          </a:solidFill>
                        </a:rPr>
                        <a:t>Is willing to accept hard decisions about scope</a:t>
                      </a:r>
                    </a:p>
                  </a:txBody>
                  <a:tcPr anchor="ctr"/>
                </a:tc>
                <a:tc>
                  <a:txBody>
                    <a:bodyPr/>
                    <a:lstStyle/>
                    <a:p>
                      <a:pPr algn="ctr">
                        <a:spcBef>
                          <a:spcPts val="0"/>
                        </a:spcBef>
                      </a:pPr>
                      <a:endParaRPr lang="en-US" sz="1200" dirty="0" smtClean="0">
                        <a:solidFill>
                          <a:schemeClr val="tx2">
                            <a:lumMod val="10000"/>
                          </a:schemeClr>
                        </a:solidFill>
                      </a:endParaRP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r>
              <a:tr h="370840">
                <a:tc>
                  <a:txBody>
                    <a:bodyPr/>
                    <a:lstStyle/>
                    <a:p>
                      <a:pPr marL="171450" indent="-171450">
                        <a:spcBef>
                          <a:spcPts val="0"/>
                        </a:spcBef>
                      </a:pPr>
                      <a:r>
                        <a:rPr lang="en-US" sz="1200" dirty="0" smtClean="0">
                          <a:solidFill>
                            <a:schemeClr val="tx2">
                              <a:lumMod val="10000"/>
                            </a:schemeClr>
                          </a:solidFill>
                        </a:rPr>
                        <a:t>Can say “No” </a:t>
                      </a: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r>
              <a:tr h="370840">
                <a:tc>
                  <a:txBody>
                    <a:bodyPr/>
                    <a:lstStyle/>
                    <a:p>
                      <a:pPr marL="171450" indent="-171450">
                        <a:spcBef>
                          <a:spcPts val="0"/>
                        </a:spcBef>
                      </a:pPr>
                      <a:r>
                        <a:rPr lang="en-US" sz="1200" dirty="0" smtClean="0">
                          <a:solidFill>
                            <a:schemeClr val="tx2">
                              <a:lumMod val="10000"/>
                            </a:schemeClr>
                          </a:solidFill>
                        </a:rPr>
                        <a:t>Keeps his/her promises</a:t>
                      </a: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r>
              <a:tr h="370840">
                <a:tc>
                  <a:txBody>
                    <a:bodyPr/>
                    <a:lstStyle/>
                    <a:p>
                      <a:pPr marL="171450" indent="-171450">
                        <a:spcBef>
                          <a:spcPts val="0"/>
                        </a:spcBef>
                      </a:pPr>
                      <a:r>
                        <a:rPr lang="en-US" sz="1200" dirty="0" smtClean="0">
                          <a:solidFill>
                            <a:schemeClr val="tx2">
                              <a:lumMod val="10000"/>
                            </a:schemeClr>
                          </a:solidFill>
                        </a:rPr>
                        <a:t>Defends the team’s ability to produce the product</a:t>
                      </a: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r>
              <a:tr h="370840">
                <a:tc>
                  <a:txBody>
                    <a:bodyPr/>
                    <a:lstStyle/>
                    <a:p>
                      <a:pPr marL="171450" indent="-171450">
                        <a:spcBef>
                          <a:spcPts val="0"/>
                        </a:spcBef>
                      </a:pPr>
                      <a:r>
                        <a:rPr lang="en-US" sz="1200" dirty="0" smtClean="0">
                          <a:solidFill>
                            <a:schemeClr val="tx2">
                              <a:lumMod val="10000"/>
                            </a:schemeClr>
                          </a:solidFill>
                        </a:rPr>
                        <a:t>Treats all the value</a:t>
                      </a:r>
                      <a:r>
                        <a:rPr lang="en-US" sz="1200" baseline="0" dirty="0" smtClean="0">
                          <a:solidFill>
                            <a:schemeClr val="tx2">
                              <a:lumMod val="10000"/>
                            </a:schemeClr>
                          </a:solidFill>
                        </a:rPr>
                        <a:t> and </a:t>
                      </a:r>
                      <a:r>
                        <a:rPr lang="en-US" sz="1200" dirty="0" smtClean="0">
                          <a:solidFill>
                            <a:schemeClr val="tx2">
                              <a:lumMod val="10000"/>
                            </a:schemeClr>
                          </a:solidFill>
                        </a:rPr>
                        <a:t>delivery team as knowledgeable professionals</a:t>
                      </a: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r>
              <a:tr h="370840">
                <a:tc>
                  <a:txBody>
                    <a:bodyPr/>
                    <a:lstStyle/>
                    <a:p>
                      <a:pPr marL="171450" marR="0" indent="-17145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10000"/>
                            </a:schemeClr>
                          </a:solidFill>
                        </a:rPr>
                        <a:t>Sets reasonable performance expectations</a:t>
                      </a: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c>
                  <a:txBody>
                    <a:bodyPr/>
                    <a:lstStyle/>
                    <a:p>
                      <a:pPr marL="0" algn="ctr" defTabSz="914400" rtl="0" eaLnBrk="1" latinLnBrk="0" hangingPunct="1">
                        <a:spcBef>
                          <a:spcPts val="0"/>
                        </a:spcBef>
                      </a:pPr>
                      <a:r>
                        <a:rPr lang="en-US" sz="1800" b="1" kern="1200" baseline="0" smtClean="0">
                          <a:solidFill>
                            <a:schemeClr val="tx2">
                              <a:lumMod val="10000"/>
                            </a:schemeClr>
                          </a:solidFill>
                          <a:latin typeface="Wingdings" panose="05000000000000000000" pitchFamily="2" charset="2"/>
                          <a:ea typeface="+mn-ea"/>
                          <a:cs typeface="+mn-cs"/>
                        </a:rPr>
                        <a:t>ü</a:t>
                      </a:r>
                      <a:endParaRPr lang="en-US" sz="1800" b="1" kern="1200" baseline="0" dirty="0" smtClean="0">
                        <a:solidFill>
                          <a:schemeClr val="tx2">
                            <a:lumMod val="10000"/>
                          </a:schemeClr>
                        </a:solidFill>
                        <a:latin typeface="Wingdings" panose="05000000000000000000" pitchFamily="2" charset="2"/>
                        <a:ea typeface="+mn-ea"/>
                        <a:cs typeface="+mn-cs"/>
                      </a:endParaRPr>
                    </a:p>
                  </a:txBody>
                  <a:tcPr anchor="ctr"/>
                </a:tc>
              </a:tr>
              <a:tr h="370840">
                <a:tc>
                  <a:txBody>
                    <a:bodyPr/>
                    <a:lstStyle/>
                    <a:p>
                      <a:pPr marL="171450" indent="-171450">
                        <a:spcBef>
                          <a:spcPts val="0"/>
                        </a:spcBef>
                      </a:pPr>
                      <a:r>
                        <a:rPr lang="en-US" sz="1200" dirty="0" smtClean="0">
                          <a:solidFill>
                            <a:schemeClr val="tx2">
                              <a:lumMod val="10000"/>
                            </a:schemeClr>
                          </a:solidFill>
                        </a:rPr>
                        <a:t>Servant Leader</a:t>
                      </a:r>
                      <a:endParaRPr lang="en-US" sz="1200" dirty="0">
                        <a:solidFill>
                          <a:schemeClr val="tx2">
                            <a:lumMod val="10000"/>
                          </a:schemeClr>
                        </a:solidFill>
                      </a:endParaRP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c>
                  <a:txBody>
                    <a:bodyPr/>
                    <a:lstStyle/>
                    <a:p>
                      <a:pPr marL="0" algn="ctr" defTabSz="914400" rtl="0" eaLnBrk="1" latinLnBrk="0" hangingPunct="1">
                        <a:spcBef>
                          <a:spcPts val="0"/>
                        </a:spcBef>
                      </a:pPr>
                      <a:r>
                        <a:rPr lang="en-US" sz="1800" b="1" kern="1200" baseline="0" dirty="0" smtClean="0">
                          <a:solidFill>
                            <a:schemeClr val="tx2">
                              <a:lumMod val="10000"/>
                            </a:schemeClr>
                          </a:solidFill>
                          <a:latin typeface="Wingdings" panose="05000000000000000000" pitchFamily="2" charset="2"/>
                          <a:ea typeface="+mn-ea"/>
                          <a:cs typeface="+mn-cs"/>
                        </a:rPr>
                        <a:t>ü</a:t>
                      </a:r>
                    </a:p>
                  </a:txBody>
                  <a:tcPr anchor="ctr"/>
                </a:tc>
              </a:tr>
            </a:tbl>
          </a:graphicData>
        </a:graphic>
      </p:graphicFrame>
      <p:sp>
        <p:nvSpPr>
          <p:cNvPr id="3" name="Title 2"/>
          <p:cNvSpPr>
            <a:spLocks noGrp="1"/>
          </p:cNvSpPr>
          <p:nvPr>
            <p:ph type="title"/>
          </p:nvPr>
        </p:nvSpPr>
        <p:spPr/>
        <p:txBody>
          <a:bodyPr/>
          <a:lstStyle/>
          <a:p>
            <a:r>
              <a:rPr lang="en-US" dirty="0" smtClean="0">
                <a:solidFill>
                  <a:schemeClr val="tx2">
                    <a:lumMod val="50000"/>
                  </a:schemeClr>
                </a:solidFill>
              </a:rPr>
              <a:t>Characteristics of VTFs &amp; ATFs – 2 </a:t>
            </a:r>
            <a:endParaRPr lang="en-US" dirty="0">
              <a:solidFill>
                <a:schemeClr val="tx2">
                  <a:lumMod val="50000"/>
                </a:schemeClr>
              </a:solidFill>
            </a:endParaRPr>
          </a:p>
        </p:txBody>
      </p:sp>
    </p:spTree>
    <p:extLst>
      <p:ext uri="{BB962C8B-B14F-4D97-AF65-F5344CB8AC3E}">
        <p14:creationId xmlns:p14="http://schemas.microsoft.com/office/powerpoint/2010/main" val="40358577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320768" y="1392788"/>
            <a:ext cx="5537772" cy="5035008"/>
          </a:xfrm>
        </p:spPr>
        <p:txBody>
          <a:bodyPr>
            <a:normAutofit/>
          </a:bodyPr>
          <a:lstStyle/>
          <a:p>
            <a:pPr>
              <a:spcBef>
                <a:spcPts val="1200"/>
              </a:spcBef>
              <a:spcAft>
                <a:spcPts val="1200"/>
              </a:spcAft>
            </a:pPr>
            <a:r>
              <a:rPr lang="en-US" sz="1800" dirty="0" smtClean="0">
                <a:solidFill>
                  <a:schemeClr val="accent1"/>
                </a:solidFill>
              </a:rPr>
              <a:t>The ATF must have a good understanding of</a:t>
            </a:r>
            <a:r>
              <a:rPr lang="en-US" sz="1800" dirty="0">
                <a:solidFill>
                  <a:schemeClr val="accent1"/>
                </a:solidFill>
              </a:rPr>
              <a:t> </a:t>
            </a:r>
            <a:r>
              <a:rPr lang="en-US" sz="1800" dirty="0" smtClean="0">
                <a:solidFill>
                  <a:schemeClr val="accent1"/>
                </a:solidFill>
              </a:rPr>
              <a:t>the agile practices and how to facilitate them</a:t>
            </a:r>
          </a:p>
          <a:p>
            <a:pPr>
              <a:spcBef>
                <a:spcPts val="1200"/>
              </a:spcBef>
              <a:spcAft>
                <a:spcPts val="1200"/>
              </a:spcAft>
            </a:pPr>
            <a:r>
              <a:rPr lang="en-US" sz="1800" dirty="0" smtClean="0">
                <a:solidFill>
                  <a:schemeClr val="tx2">
                    <a:lumMod val="10000"/>
                  </a:schemeClr>
                </a:solidFill>
              </a:rPr>
              <a:t>Each project in VES will start with an assigned ATF from IT; it could be anyone on the delivery team</a:t>
            </a:r>
          </a:p>
          <a:p>
            <a:pPr>
              <a:spcBef>
                <a:spcPts val="1200"/>
              </a:spcBef>
              <a:spcAft>
                <a:spcPts val="1200"/>
              </a:spcAft>
            </a:pPr>
            <a:r>
              <a:rPr lang="en-US" sz="1800" dirty="0">
                <a:solidFill>
                  <a:schemeClr val="accent1"/>
                </a:solidFill>
              </a:rPr>
              <a:t>Ideally, the role of ATF will become a shared, rotating responsibility so that everyone gets a turn to facilitate the </a:t>
            </a:r>
            <a:r>
              <a:rPr lang="en-US" sz="1800" dirty="0" smtClean="0">
                <a:solidFill>
                  <a:schemeClr val="accent1"/>
                </a:solidFill>
              </a:rPr>
              <a:t>practices</a:t>
            </a:r>
            <a:r>
              <a:rPr lang="en-US" sz="1800" dirty="0">
                <a:solidFill>
                  <a:schemeClr val="accent1"/>
                </a:solidFill>
              </a:rPr>
              <a:t>; teams might discuss this at chartering or re-charting</a:t>
            </a:r>
          </a:p>
          <a:p>
            <a:pPr>
              <a:spcBef>
                <a:spcPts val="1200"/>
              </a:spcBef>
              <a:spcAft>
                <a:spcPts val="1200"/>
              </a:spcAft>
            </a:pPr>
            <a:r>
              <a:rPr lang="en-US" sz="1800" dirty="0" smtClean="0">
                <a:solidFill>
                  <a:schemeClr val="tx2">
                    <a:lumMod val="10000"/>
                  </a:schemeClr>
                </a:solidFill>
              </a:rPr>
              <a:t>The ATF cannot also be the VTF</a:t>
            </a:r>
            <a:endParaRPr lang="en-US" sz="1800" dirty="0">
              <a:solidFill>
                <a:schemeClr val="tx2">
                  <a:lumMod val="10000"/>
                </a:schemeClr>
              </a:solidFill>
            </a:endParaRPr>
          </a:p>
        </p:txBody>
      </p:sp>
      <p:sp>
        <p:nvSpPr>
          <p:cNvPr id="5" name="Title 4"/>
          <p:cNvSpPr>
            <a:spLocks noGrp="1"/>
          </p:cNvSpPr>
          <p:nvPr>
            <p:ph type="title"/>
          </p:nvPr>
        </p:nvSpPr>
        <p:spPr/>
        <p:txBody>
          <a:bodyPr/>
          <a:lstStyle/>
          <a:p>
            <a:r>
              <a:rPr lang="en-US" dirty="0">
                <a:solidFill>
                  <a:schemeClr val="tx2">
                    <a:lumMod val="10000"/>
                  </a:schemeClr>
                </a:solidFill>
              </a:rPr>
              <a:t>Who </a:t>
            </a:r>
            <a:r>
              <a:rPr lang="en-US" dirty="0" smtClean="0">
                <a:solidFill>
                  <a:schemeClr val="tx2">
                    <a:lumMod val="10000"/>
                  </a:schemeClr>
                </a:solidFill>
              </a:rPr>
              <a:t>Will Be The ATF?</a:t>
            </a:r>
            <a:endParaRPr lang="en-US" dirty="0">
              <a:solidFill>
                <a:schemeClr val="tx2">
                  <a:lumMod val="10000"/>
                </a:schemeClr>
              </a:solidFill>
            </a:endParaRPr>
          </a:p>
        </p:txBody>
      </p:sp>
      <p:pic>
        <p:nvPicPr>
          <p:cNvPr id="3074" name="Picture 2" descr="Image result for business analy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7721" y="1295400"/>
            <a:ext cx="3306423" cy="220027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703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640342" y="1539110"/>
            <a:ext cx="5008358" cy="3992968"/>
          </a:xfrm>
        </p:spPr>
        <p:txBody>
          <a:bodyPr/>
          <a:lstStyle/>
          <a:p>
            <a:pPr marL="276225" indent="0">
              <a:spcBef>
                <a:spcPts val="600"/>
              </a:spcBef>
              <a:spcAft>
                <a:spcPts val="600"/>
              </a:spcAft>
              <a:buNone/>
            </a:pPr>
            <a:r>
              <a:rPr lang="en-US" b="1" dirty="0" smtClean="0">
                <a:solidFill>
                  <a:schemeClr val="tx2">
                    <a:lumMod val="10000"/>
                  </a:schemeClr>
                </a:solidFill>
              </a:rPr>
              <a:t>…is part:</a:t>
            </a:r>
            <a:endParaRPr lang="en-US" b="1" dirty="0">
              <a:solidFill>
                <a:schemeClr val="tx2">
                  <a:lumMod val="10000"/>
                </a:schemeClr>
              </a:solidFill>
            </a:endParaRPr>
          </a:p>
          <a:p>
            <a:pPr marL="509588">
              <a:spcBef>
                <a:spcPts val="600"/>
              </a:spcBef>
              <a:spcAft>
                <a:spcPts val="600"/>
              </a:spcAft>
            </a:pPr>
            <a:r>
              <a:rPr lang="en-US" b="1" dirty="0" smtClean="0">
                <a:solidFill>
                  <a:schemeClr val="accent4">
                    <a:lumMod val="25000"/>
                  </a:schemeClr>
                </a:solidFill>
              </a:rPr>
              <a:t>Practice Facilitator </a:t>
            </a:r>
            <a:r>
              <a:rPr lang="en-US" dirty="0"/>
              <a:t>– </a:t>
            </a:r>
            <a:r>
              <a:rPr lang="en-US" dirty="0" smtClean="0"/>
              <a:t>understands the expected outcomes of each practice and adjusts the design of the practice according to the needs of the situation</a:t>
            </a:r>
            <a:endParaRPr lang="en-US" dirty="0"/>
          </a:p>
          <a:p>
            <a:pPr marL="509588">
              <a:spcBef>
                <a:spcPts val="600"/>
              </a:spcBef>
              <a:spcAft>
                <a:spcPts val="600"/>
              </a:spcAft>
            </a:pPr>
            <a:r>
              <a:rPr lang="en-US" b="1" dirty="0" smtClean="0">
                <a:solidFill>
                  <a:schemeClr val="accent4">
                    <a:lumMod val="25000"/>
                  </a:schemeClr>
                </a:solidFill>
              </a:rPr>
              <a:t>Coach/Mentor/Trainer</a:t>
            </a:r>
            <a:r>
              <a:rPr lang="en-US" b="1" dirty="0" smtClean="0">
                <a:solidFill>
                  <a:schemeClr val="accent6"/>
                </a:solidFill>
              </a:rPr>
              <a:t> </a:t>
            </a:r>
            <a:r>
              <a:rPr lang="en-US" dirty="0"/>
              <a:t>– </a:t>
            </a:r>
            <a:r>
              <a:rPr lang="en-US" dirty="0" smtClean="0"/>
              <a:t>Teach teams and team members about agile practices and their expected outcomes and outputs</a:t>
            </a:r>
          </a:p>
          <a:p>
            <a:pPr marL="509588">
              <a:spcBef>
                <a:spcPts val="600"/>
              </a:spcBef>
              <a:spcAft>
                <a:spcPts val="600"/>
              </a:spcAft>
            </a:pPr>
            <a:r>
              <a:rPr lang="en-US" b="1" dirty="0">
                <a:solidFill>
                  <a:schemeClr val="accent4">
                    <a:lumMod val="25000"/>
                  </a:schemeClr>
                </a:solidFill>
              </a:rPr>
              <a:t>Bulldozer</a:t>
            </a:r>
            <a:r>
              <a:rPr lang="en-US" b="1" dirty="0">
                <a:solidFill>
                  <a:schemeClr val="accent6"/>
                </a:solidFill>
              </a:rPr>
              <a:t> </a:t>
            </a:r>
            <a:r>
              <a:rPr lang="en-US" dirty="0"/>
              <a:t>– removes impediments (or asks </a:t>
            </a:r>
            <a:r>
              <a:rPr lang="en-US" dirty="0" smtClean="0"/>
              <a:t>for help)</a:t>
            </a:r>
            <a:endParaRPr lang="en-US" dirty="0"/>
          </a:p>
        </p:txBody>
      </p:sp>
      <p:sp>
        <p:nvSpPr>
          <p:cNvPr id="3" name="Title 2"/>
          <p:cNvSpPr>
            <a:spLocks noGrp="1"/>
          </p:cNvSpPr>
          <p:nvPr>
            <p:ph type="title"/>
          </p:nvPr>
        </p:nvSpPr>
        <p:spPr/>
        <p:txBody>
          <a:bodyPr/>
          <a:lstStyle/>
          <a:p>
            <a:r>
              <a:rPr lang="en-US" dirty="0" smtClean="0">
                <a:solidFill>
                  <a:schemeClr val="tx2">
                    <a:lumMod val="10000"/>
                  </a:schemeClr>
                </a:solidFill>
              </a:rPr>
              <a:t>The ATF</a:t>
            </a:r>
            <a:endParaRPr lang="en-US" dirty="0">
              <a:solidFill>
                <a:schemeClr val="tx2">
                  <a:lumMod val="10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63" y="1567685"/>
            <a:ext cx="3068133" cy="4177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62491" y="6395216"/>
            <a:ext cx="6295313" cy="261610"/>
          </a:xfrm>
          <a:prstGeom prst="rect">
            <a:avLst/>
          </a:prstGeom>
          <a:noFill/>
        </p:spPr>
        <p:txBody>
          <a:bodyPr wrap="none" rtlCol="0">
            <a:spAutoFit/>
          </a:bodyPr>
          <a:lstStyle/>
          <a:p>
            <a:r>
              <a:rPr lang="en-US" sz="1100" dirty="0" smtClean="0">
                <a:solidFill>
                  <a:srgbClr val="000000"/>
                </a:solidFill>
              </a:rPr>
              <a:t>Image Credit</a:t>
            </a:r>
            <a:r>
              <a:rPr lang="en-US" sz="1100" dirty="0">
                <a:solidFill>
                  <a:srgbClr val="000000"/>
                </a:solidFill>
              </a:rPr>
              <a:t>: http://shopping-tyrol.at/wp-content/uploads/2014/07/6372917497_67254b5e80_z.jpg</a:t>
            </a:r>
          </a:p>
        </p:txBody>
      </p:sp>
    </p:spTree>
    <p:extLst>
      <p:ext uri="{BB962C8B-B14F-4D97-AF65-F5344CB8AC3E}">
        <p14:creationId xmlns:p14="http://schemas.microsoft.com/office/powerpoint/2010/main" val="838244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10475" y="6076950"/>
            <a:ext cx="1419225" cy="5299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What’s </a:t>
            </a:r>
            <a:r>
              <a:rPr lang="en-US" dirty="0" smtClean="0"/>
              <a:t>Different?</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709779530"/>
              </p:ext>
            </p:extLst>
          </p:nvPr>
        </p:nvGraphicFramePr>
        <p:xfrm>
          <a:off x="301285" y="1098550"/>
          <a:ext cx="8621046" cy="5125720"/>
        </p:xfrm>
        <a:graphic>
          <a:graphicData uri="http://schemas.openxmlformats.org/drawingml/2006/table">
            <a:tbl>
              <a:tblPr firstRow="1" bandRow="1">
                <a:tableStyleId>{D27102A9-8310-4765-A935-A1911B00CA55}</a:tableStyleId>
              </a:tblPr>
              <a:tblGrid>
                <a:gridCol w="2834246"/>
                <a:gridCol w="2405359"/>
                <a:gridCol w="3381441"/>
              </a:tblGrid>
              <a:tr h="370840">
                <a:tc>
                  <a:txBody>
                    <a:bodyPr/>
                    <a:lstStyle/>
                    <a:p>
                      <a:r>
                        <a:rPr lang="en-US" sz="1600" dirty="0" smtClean="0"/>
                        <a:t>Responsibility</a:t>
                      </a:r>
                      <a:endParaRPr lang="en-US" sz="1600" b="1" dirty="0">
                        <a:solidFill>
                          <a:schemeClr val="tx2">
                            <a:lumMod val="10000"/>
                          </a:schemeClr>
                        </a:solidFill>
                      </a:endParaRPr>
                    </a:p>
                  </a:txBody>
                  <a:tcPr/>
                </a:tc>
                <a:tc>
                  <a:txBody>
                    <a:bodyPr/>
                    <a:lstStyle/>
                    <a:p>
                      <a:r>
                        <a:rPr lang="en-US" sz="1600" dirty="0" smtClean="0"/>
                        <a:t>Project Manager</a:t>
                      </a:r>
                      <a:endParaRPr lang="en-US" sz="1600" b="1" dirty="0">
                        <a:solidFill>
                          <a:schemeClr val="accent5"/>
                        </a:solidFill>
                      </a:endParaRPr>
                    </a:p>
                  </a:txBody>
                  <a:tcPr/>
                </a:tc>
                <a:tc>
                  <a:txBody>
                    <a:bodyPr/>
                    <a:lstStyle/>
                    <a:p>
                      <a:r>
                        <a:rPr lang="en-US" sz="1600" dirty="0" smtClean="0"/>
                        <a:t>Agile Team Facilitator</a:t>
                      </a:r>
                      <a:endParaRPr lang="en-US" sz="1600" b="1" dirty="0">
                        <a:solidFill>
                          <a:schemeClr val="accent2">
                            <a:lumMod val="75000"/>
                          </a:schemeClr>
                        </a:solidFill>
                      </a:endParaRPr>
                    </a:p>
                  </a:txBody>
                  <a:tcPr/>
                </a:tc>
              </a:tr>
              <a:tr h="370840">
                <a:tc>
                  <a:txBody>
                    <a:bodyPr/>
                    <a:lstStyle/>
                    <a:p>
                      <a:r>
                        <a:rPr lang="en-US" sz="1600" b="1" dirty="0" smtClean="0"/>
                        <a:t>Understand</a:t>
                      </a:r>
                      <a:r>
                        <a:rPr lang="en-US" sz="1600" b="1" baseline="0" dirty="0" smtClean="0"/>
                        <a:t> customer need</a:t>
                      </a:r>
                      <a:endParaRPr lang="en-US" sz="1600" b="1" dirty="0">
                        <a:solidFill>
                          <a:schemeClr val="tx2">
                            <a:lumMod val="10000"/>
                          </a:schemeClr>
                        </a:solidFill>
                      </a:endParaRPr>
                    </a:p>
                  </a:txBody>
                  <a:tcPr/>
                </a:tc>
                <a:tc>
                  <a:txBody>
                    <a:bodyPr/>
                    <a:lstStyle/>
                    <a:p>
                      <a:r>
                        <a:rPr lang="en-US" sz="1400" dirty="0" smtClean="0"/>
                        <a:t>Up front and discontinuous</a:t>
                      </a:r>
                      <a:endParaRPr lang="en-US" sz="1400" dirty="0">
                        <a:solidFill>
                          <a:schemeClr val="accent5"/>
                        </a:solidFill>
                      </a:endParaRPr>
                    </a:p>
                  </a:txBody>
                  <a:tcPr/>
                </a:tc>
                <a:tc>
                  <a:txBody>
                    <a:bodyPr/>
                    <a:lstStyle/>
                    <a:p>
                      <a:r>
                        <a:rPr lang="en-US" sz="1400" dirty="0" smtClean="0"/>
                        <a:t>Constant interaction with VTF</a:t>
                      </a:r>
                      <a:endParaRPr lang="en-US" sz="1400" dirty="0">
                        <a:solidFill>
                          <a:schemeClr val="accent2">
                            <a:lumMod val="75000"/>
                          </a:schemeClr>
                        </a:solidFill>
                      </a:endParaRPr>
                    </a:p>
                  </a:txBody>
                  <a:tcPr/>
                </a:tc>
              </a:tr>
              <a:tr h="370840">
                <a:tc>
                  <a:txBody>
                    <a:bodyPr/>
                    <a:lstStyle/>
                    <a:p>
                      <a:pPr>
                        <a:tabLst>
                          <a:tab pos="2573338" algn="l"/>
                        </a:tabLst>
                      </a:pPr>
                      <a:r>
                        <a:rPr lang="en-US" sz="1600" b="1" dirty="0" smtClean="0"/>
                        <a:t>Document requirements</a:t>
                      </a:r>
                      <a:endParaRPr lang="en-US" sz="1600" b="1" dirty="0">
                        <a:solidFill>
                          <a:schemeClr val="tx2">
                            <a:lumMod val="10000"/>
                          </a:schemeClr>
                        </a:solidFill>
                      </a:endParaRPr>
                    </a:p>
                  </a:txBody>
                  <a:tcPr/>
                </a:tc>
                <a:tc>
                  <a:txBody>
                    <a:bodyPr/>
                    <a:lstStyle/>
                    <a:p>
                      <a:r>
                        <a:rPr lang="en-US" sz="1400" dirty="0" smtClean="0"/>
                        <a:t>Fully elaborated in documents. Hand off.</a:t>
                      </a:r>
                      <a:endParaRPr lang="en-US" sz="1400" dirty="0">
                        <a:solidFill>
                          <a:schemeClr val="accent5"/>
                        </a:solidFill>
                      </a:endParaRPr>
                    </a:p>
                  </a:txBody>
                  <a:tcPr/>
                </a:tc>
                <a:tc>
                  <a:txBody>
                    <a:bodyPr/>
                    <a:lstStyle/>
                    <a:p>
                      <a:r>
                        <a:rPr lang="en-US" sz="1400" baseline="0" dirty="0" smtClean="0"/>
                        <a:t>We value working software over comprehensive documentation; e</a:t>
                      </a:r>
                      <a:r>
                        <a:rPr lang="en-US" sz="1400" dirty="0" smtClean="0"/>
                        <a:t>mbraces</a:t>
                      </a:r>
                      <a:r>
                        <a:rPr lang="en-US" sz="1400" baseline="0" dirty="0" smtClean="0"/>
                        <a:t> progressive elaboration; </a:t>
                      </a:r>
                      <a:endParaRPr lang="en-US" sz="1400" dirty="0">
                        <a:solidFill>
                          <a:schemeClr val="accent2">
                            <a:lumMod val="75000"/>
                          </a:schemeClr>
                        </a:solidFill>
                      </a:endParaRPr>
                    </a:p>
                  </a:txBody>
                  <a:tcPr/>
                </a:tc>
              </a:tr>
              <a:tr h="370840">
                <a:tc>
                  <a:txBody>
                    <a:bodyPr/>
                    <a:lstStyle/>
                    <a:p>
                      <a:r>
                        <a:rPr lang="en-US" sz="1600" b="1" dirty="0" smtClean="0"/>
                        <a:t>Scheduling</a:t>
                      </a:r>
                      <a:endParaRPr lang="en-US" sz="1600" b="1" dirty="0">
                        <a:solidFill>
                          <a:schemeClr val="tx2">
                            <a:lumMod val="10000"/>
                          </a:schemeClr>
                        </a:solidFill>
                      </a:endParaRPr>
                    </a:p>
                  </a:txBody>
                  <a:tcPr/>
                </a:tc>
                <a:tc>
                  <a:txBody>
                    <a:bodyPr/>
                    <a:lstStyle/>
                    <a:p>
                      <a:r>
                        <a:rPr lang="en-US" sz="1400" dirty="0" smtClean="0"/>
                        <a:t>Plan a one time delivery at the end</a:t>
                      </a:r>
                      <a:endParaRPr lang="en-US" sz="1400" dirty="0">
                        <a:solidFill>
                          <a:schemeClr val="accent5"/>
                        </a:solidFill>
                      </a:endParaRPr>
                    </a:p>
                  </a:txBody>
                  <a:tcPr/>
                </a:tc>
                <a:tc>
                  <a:txBody>
                    <a:bodyPr/>
                    <a:lstStyle/>
                    <a:p>
                      <a:r>
                        <a:rPr lang="en-US" sz="1400" dirty="0" smtClean="0"/>
                        <a:t>Helps delivery team develops valuable software iteratively and deliver value incrementally</a:t>
                      </a:r>
                      <a:endParaRPr lang="en-US" sz="1400" dirty="0">
                        <a:solidFill>
                          <a:schemeClr val="accent2">
                            <a:lumMod val="75000"/>
                          </a:schemeClr>
                        </a:solidFill>
                      </a:endParaRPr>
                    </a:p>
                  </a:txBody>
                  <a:tcPr/>
                </a:tc>
              </a:tr>
              <a:tr h="370840">
                <a:tc>
                  <a:txBody>
                    <a:bodyPr/>
                    <a:lstStyle/>
                    <a:p>
                      <a:r>
                        <a:rPr lang="en-US" sz="1600" b="1" dirty="0" smtClean="0"/>
                        <a:t>Prioritize requirements</a:t>
                      </a:r>
                      <a:endParaRPr lang="en-US" sz="1600" b="1" dirty="0">
                        <a:solidFill>
                          <a:schemeClr val="tx2">
                            <a:lumMod val="10000"/>
                          </a:schemeClr>
                        </a:solidFill>
                      </a:endParaRPr>
                    </a:p>
                  </a:txBody>
                  <a:tcPr/>
                </a:tc>
                <a:tc>
                  <a:txBody>
                    <a:bodyPr/>
                    <a:lstStyle/>
                    <a:p>
                      <a:r>
                        <a:rPr lang="en-US" sz="1400" dirty="0" smtClean="0"/>
                        <a:t>Not at all or one time only</a:t>
                      </a:r>
                      <a:endParaRPr lang="en-US" sz="1400" dirty="0">
                        <a:solidFill>
                          <a:schemeClr val="accent5"/>
                        </a:solidFill>
                      </a:endParaRPr>
                    </a:p>
                  </a:txBody>
                  <a:tcPr/>
                </a:tc>
                <a:tc>
                  <a:txBody>
                    <a:bodyPr/>
                    <a:lstStyle/>
                    <a:p>
                      <a:r>
                        <a:rPr lang="en-US" sz="1400" dirty="0" smtClean="0"/>
                        <a:t>Helps delivery team respond to changing</a:t>
                      </a:r>
                      <a:r>
                        <a:rPr lang="en-US" sz="1400" baseline="0" dirty="0" smtClean="0"/>
                        <a:t> requirements; advises VTF on what is possible</a:t>
                      </a:r>
                      <a:endParaRPr lang="en-US" sz="1400" dirty="0">
                        <a:solidFill>
                          <a:schemeClr val="accent2">
                            <a:lumMod val="75000"/>
                          </a:schemeClr>
                        </a:solidFill>
                      </a:endParaRPr>
                    </a:p>
                  </a:txBody>
                  <a:tcPr/>
                </a:tc>
              </a:tr>
              <a:tr h="370840">
                <a:tc>
                  <a:txBody>
                    <a:bodyPr/>
                    <a:lstStyle/>
                    <a:p>
                      <a:r>
                        <a:rPr lang="en-US" sz="1600" b="1" dirty="0" smtClean="0"/>
                        <a:t>Validate requirements</a:t>
                      </a:r>
                      <a:endParaRPr lang="en-US" sz="1600" b="1" dirty="0">
                        <a:solidFill>
                          <a:schemeClr val="tx2">
                            <a:lumMod val="10000"/>
                          </a:schemeClr>
                        </a:solidFill>
                      </a:endParaRPr>
                    </a:p>
                  </a:txBody>
                  <a:tcPr/>
                </a:tc>
                <a:tc>
                  <a:txBody>
                    <a:bodyPr/>
                    <a:lstStyle/>
                    <a:p>
                      <a:r>
                        <a:rPr lang="en-US" sz="1400" dirty="0" smtClean="0"/>
                        <a:t>Not applicable. QA responsibility</a:t>
                      </a:r>
                      <a:endParaRPr lang="en-US" sz="1400" dirty="0">
                        <a:solidFill>
                          <a:schemeClr val="accent5"/>
                        </a:solidFill>
                      </a:endParaRPr>
                    </a:p>
                  </a:txBody>
                  <a:tcPr/>
                </a:tc>
                <a:tc>
                  <a:txBody>
                    <a:bodyPr/>
                    <a:lstStyle/>
                    <a:p>
                      <a:r>
                        <a:rPr lang="en-US" sz="1400" dirty="0" smtClean="0"/>
                        <a:t>Solicits feedback from VTF</a:t>
                      </a:r>
                      <a:r>
                        <a:rPr lang="en-US" sz="1400" baseline="0" dirty="0" smtClean="0"/>
                        <a:t> at demonstrations and whenever possible</a:t>
                      </a:r>
                      <a:endParaRPr lang="en-US" sz="1400" dirty="0">
                        <a:solidFill>
                          <a:schemeClr val="accent2">
                            <a:lumMod val="75000"/>
                          </a:schemeClr>
                        </a:solidFill>
                      </a:endParaRPr>
                    </a:p>
                  </a:txBody>
                  <a:tcPr/>
                </a:tc>
              </a:tr>
              <a:tr h="370840">
                <a:tc>
                  <a:txBody>
                    <a:bodyPr/>
                    <a:lstStyle/>
                    <a:p>
                      <a:r>
                        <a:rPr lang="en-US" sz="1600" b="1" dirty="0" smtClean="0"/>
                        <a:t>Manage change</a:t>
                      </a:r>
                      <a:endParaRPr lang="en-US" sz="1600" b="1" dirty="0">
                        <a:solidFill>
                          <a:schemeClr val="tx2">
                            <a:lumMod val="10000"/>
                          </a:schemeClr>
                        </a:solidFill>
                      </a:endParaRPr>
                    </a:p>
                  </a:txBody>
                  <a:tcPr/>
                </a:tc>
                <a:tc>
                  <a:txBody>
                    <a:bodyPr/>
                    <a:lstStyle/>
                    <a:p>
                      <a:r>
                        <a:rPr lang="en-US" sz="1400" dirty="0" smtClean="0"/>
                        <a:t>Prohibit</a:t>
                      </a:r>
                      <a:r>
                        <a:rPr lang="en-US" sz="1400" baseline="0" dirty="0" smtClean="0"/>
                        <a:t> change – weekly CCB meetings</a:t>
                      </a:r>
                      <a:endParaRPr lang="en-US" sz="1400" dirty="0">
                        <a:solidFill>
                          <a:schemeClr val="accent5"/>
                        </a:solidFill>
                      </a:endParaRPr>
                    </a:p>
                  </a:txBody>
                  <a:tcPr/>
                </a:tc>
                <a:tc>
                  <a:txBody>
                    <a:bodyPr/>
                    <a:lstStyle/>
                    <a:p>
                      <a:r>
                        <a:rPr lang="en-US" sz="1400" dirty="0" smtClean="0"/>
                        <a:t>Helps team enforce iteration boundaries and short time boxes</a:t>
                      </a:r>
                      <a:endParaRPr lang="en-US" sz="1400" dirty="0">
                        <a:solidFill>
                          <a:schemeClr val="accent2">
                            <a:lumMod val="75000"/>
                          </a:schemeClr>
                        </a:solidFill>
                      </a:endParaRPr>
                    </a:p>
                  </a:txBody>
                  <a:tcPr/>
                </a:tc>
              </a:tr>
              <a:tr h="370840">
                <a:tc>
                  <a:txBody>
                    <a:bodyPr/>
                    <a:lstStyle/>
                    <a:p>
                      <a:r>
                        <a:rPr lang="en-US" sz="1600" b="1" dirty="0" smtClean="0"/>
                        <a:t>Leadership</a:t>
                      </a:r>
                      <a:endParaRPr lang="en-US" sz="1600" b="1" dirty="0">
                        <a:solidFill>
                          <a:schemeClr val="tx2">
                            <a:lumMod val="10000"/>
                          </a:schemeClr>
                        </a:solidFill>
                      </a:endParaRPr>
                    </a:p>
                  </a:txBody>
                  <a:tcPr/>
                </a:tc>
                <a:tc>
                  <a:txBody>
                    <a:bodyPr/>
                    <a:lstStyle/>
                    <a:p>
                      <a:r>
                        <a:rPr lang="en-US" sz="1400" dirty="0" smtClean="0"/>
                        <a:t>Control</a:t>
                      </a:r>
                      <a:endParaRPr lang="en-US" sz="1400" dirty="0">
                        <a:solidFill>
                          <a:schemeClr val="accent5"/>
                        </a:solidFill>
                      </a:endParaRPr>
                    </a:p>
                  </a:txBody>
                  <a:tcPr/>
                </a:tc>
                <a:tc>
                  <a:txBody>
                    <a:bodyPr/>
                    <a:lstStyle/>
                    <a:p>
                      <a:r>
                        <a:rPr lang="en-US" sz="1400" dirty="0" smtClean="0"/>
                        <a:t>Acts as servant leader to help the team</a:t>
                      </a:r>
                      <a:r>
                        <a:rPr lang="en-US" sz="1400" baseline="0" dirty="0" smtClean="0"/>
                        <a:t> continue to improve its performance</a:t>
                      </a:r>
                      <a:endParaRPr lang="en-US" sz="1400" dirty="0">
                        <a:solidFill>
                          <a:schemeClr val="accent2">
                            <a:lumMod val="75000"/>
                          </a:schemeClr>
                        </a:solidFill>
                      </a:endParaRPr>
                    </a:p>
                  </a:txBody>
                  <a:tcPr/>
                </a:tc>
              </a:tr>
            </a:tbl>
          </a:graphicData>
        </a:graphic>
      </p:graphicFrame>
    </p:spTree>
    <p:extLst>
      <p:ext uri="{BB962C8B-B14F-4D97-AF65-F5344CB8AC3E}">
        <p14:creationId xmlns:p14="http://schemas.microsoft.com/office/powerpoint/2010/main" val="31000604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1063719" y="1473201"/>
            <a:ext cx="5673631" cy="4608520"/>
          </a:xfrm>
        </p:spPr>
        <p:txBody>
          <a:bodyPr>
            <a:normAutofit fontScale="92500" lnSpcReduction="10000"/>
          </a:bodyPr>
          <a:lstStyle/>
          <a:p>
            <a:pPr fontAlgn="t">
              <a:spcBef>
                <a:spcPts val="600"/>
              </a:spcBef>
              <a:spcAft>
                <a:spcPts val="600"/>
              </a:spcAft>
            </a:pPr>
            <a:r>
              <a:rPr lang="en-US" sz="1800" dirty="0" smtClean="0">
                <a:solidFill>
                  <a:srgbClr val="C00000"/>
                </a:solidFill>
              </a:rPr>
              <a:t>Teach agile practices when they are either new to the team or to team members</a:t>
            </a:r>
          </a:p>
          <a:p>
            <a:pPr fontAlgn="t">
              <a:spcBef>
                <a:spcPts val="600"/>
              </a:spcBef>
              <a:spcAft>
                <a:spcPts val="600"/>
              </a:spcAft>
            </a:pPr>
            <a:r>
              <a:rPr lang="en-US" sz="1800" dirty="0" smtClean="0">
                <a:solidFill>
                  <a:schemeClr val="tx2">
                    <a:lumMod val="10000"/>
                  </a:schemeClr>
                </a:solidFill>
              </a:rPr>
              <a:t>Facilitate agile practices</a:t>
            </a:r>
            <a:endParaRPr lang="en-US" sz="1800" dirty="0">
              <a:solidFill>
                <a:schemeClr val="tx2">
                  <a:lumMod val="10000"/>
                </a:schemeClr>
              </a:solidFill>
            </a:endParaRPr>
          </a:p>
          <a:p>
            <a:pPr fontAlgn="t">
              <a:spcBef>
                <a:spcPts val="600"/>
              </a:spcBef>
              <a:spcAft>
                <a:spcPts val="600"/>
              </a:spcAft>
            </a:pPr>
            <a:r>
              <a:rPr lang="en-US" sz="1800" dirty="0" smtClean="0">
                <a:solidFill>
                  <a:srgbClr val="C00000"/>
                </a:solidFill>
              </a:rPr>
              <a:t>Remove impediments (or ask for help when needed)</a:t>
            </a:r>
          </a:p>
          <a:p>
            <a:pPr fontAlgn="t">
              <a:spcBef>
                <a:spcPts val="600"/>
              </a:spcBef>
              <a:spcAft>
                <a:spcPts val="600"/>
              </a:spcAft>
            </a:pPr>
            <a:r>
              <a:rPr lang="en-US" sz="1800" dirty="0" smtClean="0">
                <a:solidFill>
                  <a:schemeClr val="tx2">
                    <a:lumMod val="10000"/>
                  </a:schemeClr>
                </a:solidFill>
              </a:rPr>
              <a:t>Be a servant leader to help the team continue to improve its performance</a:t>
            </a:r>
          </a:p>
          <a:p>
            <a:pPr fontAlgn="t">
              <a:spcBef>
                <a:spcPts val="600"/>
              </a:spcBef>
              <a:spcAft>
                <a:spcPts val="600"/>
              </a:spcAft>
            </a:pPr>
            <a:r>
              <a:rPr lang="en-US" sz="1800" dirty="0" smtClean="0">
                <a:solidFill>
                  <a:srgbClr val="C00000"/>
                </a:solidFill>
              </a:rPr>
              <a:t>Be mindful of maintaining a safe environment where all ideas are welcome and all members are respected for their contributions to the team’s work</a:t>
            </a:r>
            <a:endParaRPr lang="en-US" sz="1800" dirty="0">
              <a:solidFill>
                <a:srgbClr val="C00000"/>
              </a:solidFill>
            </a:endParaRPr>
          </a:p>
          <a:p>
            <a:pPr fontAlgn="t">
              <a:spcBef>
                <a:spcPts val="600"/>
              </a:spcBef>
              <a:spcAft>
                <a:spcPts val="600"/>
              </a:spcAft>
            </a:pPr>
            <a:r>
              <a:rPr lang="en-US" sz="1800" dirty="0" smtClean="0">
                <a:solidFill>
                  <a:schemeClr val="tx2">
                    <a:lumMod val="10000"/>
                  </a:schemeClr>
                </a:solidFill>
              </a:rPr>
              <a:t>Help the team make decisions by consensus</a:t>
            </a:r>
            <a:endParaRPr lang="en-US" sz="1800" dirty="0">
              <a:solidFill>
                <a:schemeClr val="tx2">
                  <a:lumMod val="10000"/>
                </a:schemeClr>
              </a:solidFill>
            </a:endParaRPr>
          </a:p>
          <a:p>
            <a:pPr fontAlgn="t">
              <a:spcBef>
                <a:spcPts val="600"/>
              </a:spcBef>
              <a:spcAft>
                <a:spcPts val="600"/>
              </a:spcAft>
            </a:pPr>
            <a:r>
              <a:rPr lang="en-US" sz="1800" dirty="0" smtClean="0">
                <a:solidFill>
                  <a:srgbClr val="C00000"/>
                </a:solidFill>
              </a:rPr>
              <a:t>Ensure full participation of all team members</a:t>
            </a:r>
          </a:p>
          <a:p>
            <a:pPr fontAlgn="t">
              <a:spcBef>
                <a:spcPts val="600"/>
              </a:spcBef>
              <a:spcAft>
                <a:spcPts val="600"/>
              </a:spcAft>
            </a:pPr>
            <a:r>
              <a:rPr lang="en-US" sz="1800" dirty="0" smtClean="0">
                <a:solidFill>
                  <a:schemeClr val="tx2">
                    <a:lumMod val="10000"/>
                  </a:schemeClr>
                </a:solidFill>
              </a:rPr>
              <a:t>Create a culture of empowerment on the team – they own their process and the “product” they are creating</a:t>
            </a:r>
            <a:endParaRPr lang="en-US" sz="1800" dirty="0">
              <a:solidFill>
                <a:schemeClr val="tx2">
                  <a:lumMod val="10000"/>
                </a:schemeClr>
              </a:solidFill>
            </a:endParaRPr>
          </a:p>
          <a:p>
            <a:pPr marL="0" indent="0" algn="r" fontAlgn="t">
              <a:spcBef>
                <a:spcPts val="600"/>
              </a:spcBef>
              <a:spcAft>
                <a:spcPts val="600"/>
              </a:spcAft>
              <a:buNone/>
            </a:pPr>
            <a:r>
              <a:rPr lang="en-US" sz="1600" i="1" dirty="0" smtClean="0">
                <a:solidFill>
                  <a:schemeClr val="tx2">
                    <a:lumMod val="10000"/>
                  </a:schemeClr>
                </a:solidFill>
              </a:rPr>
              <a:t>Continued …</a:t>
            </a:r>
            <a:endParaRPr lang="en-US" sz="1400" i="1" dirty="0">
              <a:solidFill>
                <a:schemeClr val="tx2">
                  <a:lumMod val="10000"/>
                </a:schemeClr>
              </a:solidFill>
            </a:endParaRPr>
          </a:p>
        </p:txBody>
      </p:sp>
      <p:sp>
        <p:nvSpPr>
          <p:cNvPr id="5" name="Title 4"/>
          <p:cNvSpPr>
            <a:spLocks noGrp="1"/>
          </p:cNvSpPr>
          <p:nvPr>
            <p:ph type="title"/>
          </p:nvPr>
        </p:nvSpPr>
        <p:spPr/>
        <p:txBody>
          <a:bodyPr/>
          <a:lstStyle/>
          <a:p>
            <a:r>
              <a:rPr lang="en-US" dirty="0" smtClean="0">
                <a:solidFill>
                  <a:schemeClr val="tx2">
                    <a:lumMod val="10000"/>
                  </a:schemeClr>
                </a:solidFill>
              </a:rPr>
              <a:t>Responsibilities of an ATF</a:t>
            </a:r>
            <a:endParaRPr lang="en-US" dirty="0">
              <a:solidFill>
                <a:schemeClr val="tx2">
                  <a:lumMod val="10000"/>
                </a:schemeClr>
              </a:solidFill>
            </a:endParaRPr>
          </a:p>
        </p:txBody>
      </p:sp>
      <p:pic>
        <p:nvPicPr>
          <p:cNvPr id="8" name="Picture 2" descr="http://bluefins.ca/meets/2013/superhero_anim.gif">
            <a:hlinkClick r:id="rId3"/>
          </p:cNvPr>
          <p:cNvPicPr>
            <a:picLocks noChangeAspect="1" noChangeArrowheads="1" noCrop="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28121" y="452280"/>
            <a:ext cx="1719302" cy="229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60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851068" y="1563283"/>
            <a:ext cx="5673631" cy="4608520"/>
          </a:xfrm>
        </p:spPr>
        <p:txBody>
          <a:bodyPr/>
          <a:lstStyle/>
          <a:p>
            <a:pPr fontAlgn="t">
              <a:spcBef>
                <a:spcPts val="600"/>
              </a:spcBef>
              <a:spcAft>
                <a:spcPts val="600"/>
              </a:spcAft>
            </a:pPr>
            <a:r>
              <a:rPr lang="en-US" sz="1800" dirty="0" smtClean="0">
                <a:solidFill>
                  <a:schemeClr val="tx2">
                    <a:lumMod val="10000"/>
                  </a:schemeClr>
                </a:solidFill>
              </a:rPr>
              <a:t>Ensure the team only works on the iteration backlog, not “special requests”</a:t>
            </a:r>
            <a:endParaRPr lang="en-US" sz="1800" dirty="0">
              <a:solidFill>
                <a:schemeClr val="tx2">
                  <a:lumMod val="10000"/>
                </a:schemeClr>
              </a:solidFill>
            </a:endParaRPr>
          </a:p>
          <a:p>
            <a:pPr fontAlgn="t">
              <a:spcBef>
                <a:spcPts val="600"/>
              </a:spcBef>
              <a:spcAft>
                <a:spcPts val="600"/>
              </a:spcAft>
            </a:pPr>
            <a:r>
              <a:rPr lang="en-US" sz="1800" dirty="0" smtClean="0">
                <a:solidFill>
                  <a:srgbClr val="C00000"/>
                </a:solidFill>
              </a:rPr>
              <a:t>Help the team radiate their status to all stakeholders</a:t>
            </a:r>
          </a:p>
          <a:p>
            <a:pPr fontAlgn="t">
              <a:spcBef>
                <a:spcPts val="600"/>
              </a:spcBef>
              <a:spcAft>
                <a:spcPts val="600"/>
              </a:spcAft>
            </a:pPr>
            <a:r>
              <a:rPr lang="en-US" sz="1800" dirty="0" smtClean="0">
                <a:solidFill>
                  <a:schemeClr val="tx2">
                    <a:lumMod val="10000"/>
                  </a:schemeClr>
                </a:solidFill>
              </a:rPr>
              <a:t>Collaborates </a:t>
            </a:r>
            <a:r>
              <a:rPr lang="en-US" sz="1800" dirty="0">
                <a:solidFill>
                  <a:schemeClr val="tx2">
                    <a:lumMod val="10000"/>
                  </a:schemeClr>
                </a:solidFill>
              </a:rPr>
              <a:t>with Delivery Team on project </a:t>
            </a:r>
            <a:r>
              <a:rPr lang="en-US" sz="1800" dirty="0" smtClean="0">
                <a:solidFill>
                  <a:schemeClr val="tx2">
                    <a:lumMod val="10000"/>
                  </a:schemeClr>
                </a:solidFill>
              </a:rPr>
              <a:t>schedules</a:t>
            </a:r>
            <a:endParaRPr lang="en-US" sz="1800" dirty="0">
              <a:solidFill>
                <a:schemeClr val="tx2">
                  <a:lumMod val="10000"/>
                </a:schemeClr>
              </a:solidFill>
            </a:endParaRPr>
          </a:p>
          <a:p>
            <a:pPr fontAlgn="t">
              <a:spcBef>
                <a:spcPts val="600"/>
              </a:spcBef>
              <a:spcAft>
                <a:spcPts val="600"/>
              </a:spcAft>
            </a:pPr>
            <a:r>
              <a:rPr lang="en-US" sz="1800" dirty="0" smtClean="0">
                <a:solidFill>
                  <a:srgbClr val="C00000"/>
                </a:solidFill>
              </a:rPr>
              <a:t>Partner with VTF to maintain close coordination between the value team and the delivery team</a:t>
            </a:r>
            <a:endParaRPr lang="en-US" sz="1800" dirty="0">
              <a:solidFill>
                <a:srgbClr val="C00000"/>
              </a:solidFill>
            </a:endParaRPr>
          </a:p>
          <a:p>
            <a:pPr fontAlgn="t">
              <a:spcBef>
                <a:spcPts val="600"/>
              </a:spcBef>
              <a:spcAft>
                <a:spcPts val="600"/>
              </a:spcAft>
            </a:pPr>
            <a:r>
              <a:rPr lang="en-US" sz="1800" dirty="0" smtClean="0">
                <a:solidFill>
                  <a:schemeClr val="tx2">
                    <a:lumMod val="10000"/>
                  </a:schemeClr>
                </a:solidFill>
              </a:rPr>
              <a:t>Celebrate the team’s successes</a:t>
            </a:r>
          </a:p>
          <a:p>
            <a:pPr fontAlgn="t">
              <a:spcBef>
                <a:spcPts val="600"/>
              </a:spcBef>
              <a:spcAft>
                <a:spcPts val="600"/>
              </a:spcAft>
            </a:pPr>
            <a:r>
              <a:rPr lang="en-US" sz="1800" dirty="0">
                <a:solidFill>
                  <a:srgbClr val="C00000"/>
                </a:solidFill>
              </a:rPr>
              <a:t>Help the team to inspect its current ways of working and improve its performance</a:t>
            </a:r>
          </a:p>
        </p:txBody>
      </p:sp>
      <p:sp>
        <p:nvSpPr>
          <p:cNvPr id="5" name="Title 4"/>
          <p:cNvSpPr>
            <a:spLocks noGrp="1"/>
          </p:cNvSpPr>
          <p:nvPr>
            <p:ph type="title"/>
          </p:nvPr>
        </p:nvSpPr>
        <p:spPr/>
        <p:txBody>
          <a:bodyPr/>
          <a:lstStyle/>
          <a:p>
            <a:r>
              <a:rPr lang="en-US" dirty="0" smtClean="0">
                <a:solidFill>
                  <a:schemeClr val="tx2">
                    <a:lumMod val="10000"/>
                  </a:schemeClr>
                </a:solidFill>
              </a:rPr>
              <a:t>ATF </a:t>
            </a:r>
            <a:r>
              <a:rPr lang="en-US" dirty="0">
                <a:solidFill>
                  <a:schemeClr val="tx2">
                    <a:lumMod val="10000"/>
                  </a:schemeClr>
                </a:solidFill>
              </a:rPr>
              <a:t>Responsibilities, Cont’d.</a:t>
            </a:r>
            <a:endParaRPr lang="en-US" dirty="0"/>
          </a:p>
        </p:txBody>
      </p:sp>
      <p:pic>
        <p:nvPicPr>
          <p:cNvPr id="8" name="Picture 2" descr="http://bluefins.ca/meets/2013/superhero_anim.gif">
            <a:hlinkClick r:id="rId3"/>
          </p:cNvPr>
          <p:cNvPicPr>
            <a:picLocks noChangeAspect="1" noChangeArrowheads="1" noCrop="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68922" y="334288"/>
            <a:ext cx="1596613" cy="212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14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60426" y="2600327"/>
            <a:ext cx="3857624" cy="1419224"/>
          </a:xfrm>
        </p:spPr>
        <p:txBody>
          <a:bodyPr/>
          <a:lstStyle/>
          <a:p>
            <a:pPr>
              <a:spcBef>
                <a:spcPts val="600"/>
              </a:spcBef>
              <a:spcAft>
                <a:spcPts val="600"/>
              </a:spcAft>
            </a:pPr>
            <a:r>
              <a:rPr lang="en-US" sz="1600" dirty="0" smtClean="0">
                <a:solidFill>
                  <a:schemeClr val="tx2">
                    <a:lumMod val="10000"/>
                  </a:schemeClr>
                </a:solidFill>
              </a:rPr>
              <a:t>Describe Agile values and principles from the ATF’s point of view </a:t>
            </a:r>
          </a:p>
          <a:p>
            <a:pPr>
              <a:spcBef>
                <a:spcPts val="600"/>
              </a:spcBef>
              <a:spcAft>
                <a:spcPts val="600"/>
              </a:spcAft>
            </a:pPr>
            <a:r>
              <a:rPr lang="en-US" sz="1600" dirty="0" smtClean="0">
                <a:solidFill>
                  <a:schemeClr val="tx2">
                    <a:lumMod val="10000"/>
                  </a:schemeClr>
                </a:solidFill>
              </a:rPr>
              <a:t>Describe the ATF’s responsibilities </a:t>
            </a:r>
            <a:br>
              <a:rPr lang="en-US" sz="1600" dirty="0" smtClean="0">
                <a:solidFill>
                  <a:schemeClr val="tx2">
                    <a:lumMod val="10000"/>
                  </a:schemeClr>
                </a:solidFill>
              </a:rPr>
            </a:br>
            <a:r>
              <a:rPr lang="en-US" sz="1600" dirty="0" smtClean="0">
                <a:solidFill>
                  <a:schemeClr val="tx2">
                    <a:lumMod val="10000"/>
                  </a:schemeClr>
                </a:solidFill>
              </a:rPr>
              <a:t>in agile practices</a:t>
            </a:r>
            <a:endParaRPr lang="en-US" sz="1600" dirty="0">
              <a:solidFill>
                <a:schemeClr val="tx2">
                  <a:lumMod val="10000"/>
                </a:schemeClr>
              </a:solidFill>
            </a:endParaRPr>
          </a:p>
          <a:p>
            <a:endParaRPr lang="en-US" sz="1600" dirty="0">
              <a:solidFill>
                <a:schemeClr val="tx2">
                  <a:lumMod val="10000"/>
                </a:schemeClr>
              </a:solidFill>
            </a:endParaRPr>
          </a:p>
        </p:txBody>
      </p:sp>
      <p:sp>
        <p:nvSpPr>
          <p:cNvPr id="3" name="Title 2"/>
          <p:cNvSpPr>
            <a:spLocks noGrp="1"/>
          </p:cNvSpPr>
          <p:nvPr>
            <p:ph type="title"/>
          </p:nvPr>
        </p:nvSpPr>
        <p:spPr>
          <a:xfrm>
            <a:off x="1588910" y="277341"/>
            <a:ext cx="7264839" cy="887884"/>
          </a:xfrm>
          <a:effectLst>
            <a:outerShdw blurRad="76200" dist="12700" dir="2700000" sy="-23000" kx="-800400" algn="bl" rotWithShape="0">
              <a:prstClr val="black">
                <a:alpha val="20000"/>
              </a:prstClr>
            </a:outerShdw>
          </a:effectLst>
        </p:spPr>
        <p:txBody>
          <a:bodyPr/>
          <a:lstStyle/>
          <a:p>
            <a:r>
              <a:rPr lang="en-US" sz="6000" dirty="0" smtClean="0">
                <a:solidFill>
                  <a:schemeClr val="accent1"/>
                </a:solidFill>
                <a:effectLst>
                  <a:outerShdw blurRad="38100" dist="38100" dir="2700000" algn="tl">
                    <a:srgbClr val="000000">
                      <a:alpha val="43137"/>
                    </a:srgbClr>
                  </a:outerShdw>
                </a:effectLst>
                <a:latin typeface="Forte" panose="03060902040502070203" pitchFamily="66" charset="0"/>
              </a:rPr>
              <a:t>Welcome!</a:t>
            </a:r>
            <a:endParaRPr lang="en-US" sz="6000" dirty="0">
              <a:solidFill>
                <a:schemeClr val="accent1"/>
              </a:solidFill>
              <a:effectLst>
                <a:outerShdw blurRad="38100" dist="38100" dir="2700000" algn="tl">
                  <a:srgbClr val="000000">
                    <a:alpha val="43137"/>
                  </a:srgbClr>
                </a:outerShdw>
              </a:effectLst>
              <a:latin typeface="Forte" panose="03060902040502070203" pitchFamily="66" charset="0"/>
            </a:endParaRPr>
          </a:p>
        </p:txBody>
      </p:sp>
      <p:sp>
        <p:nvSpPr>
          <p:cNvPr id="6" name="Content Placeholder 1"/>
          <p:cNvSpPr>
            <a:spLocks noGrp="1"/>
          </p:cNvSpPr>
          <p:nvPr>
            <p:ph sz="half" idx="4294967295"/>
          </p:nvPr>
        </p:nvSpPr>
        <p:spPr>
          <a:xfrm>
            <a:off x="4718050" y="2600327"/>
            <a:ext cx="4016375" cy="1533524"/>
          </a:xfrm>
        </p:spPr>
        <p:txBody>
          <a:bodyPr/>
          <a:lstStyle/>
          <a:p>
            <a:pPr>
              <a:spcBef>
                <a:spcPts val="600"/>
              </a:spcBef>
              <a:spcAft>
                <a:spcPts val="600"/>
              </a:spcAft>
            </a:pPr>
            <a:r>
              <a:rPr lang="en-US" sz="1600" dirty="0">
                <a:solidFill>
                  <a:schemeClr val="tx2">
                    <a:lumMod val="10000"/>
                  </a:schemeClr>
                </a:solidFill>
              </a:rPr>
              <a:t>Explain the difference between the </a:t>
            </a:r>
            <a:r>
              <a:rPr lang="en-US" sz="1600" dirty="0" smtClean="0">
                <a:solidFill>
                  <a:schemeClr val="tx2">
                    <a:lumMod val="10000"/>
                  </a:schemeClr>
                </a:solidFill>
              </a:rPr>
              <a:t>ATF </a:t>
            </a:r>
            <a:r>
              <a:rPr lang="en-US" sz="1600" dirty="0">
                <a:solidFill>
                  <a:schemeClr val="tx2">
                    <a:lumMod val="10000"/>
                  </a:schemeClr>
                </a:solidFill>
              </a:rPr>
              <a:t>and </a:t>
            </a:r>
            <a:r>
              <a:rPr lang="en-US" sz="1600" dirty="0" smtClean="0">
                <a:solidFill>
                  <a:schemeClr val="tx2">
                    <a:lumMod val="10000"/>
                  </a:schemeClr>
                </a:solidFill>
              </a:rPr>
              <a:t>nearby </a:t>
            </a:r>
            <a:r>
              <a:rPr lang="en-US" sz="1600" dirty="0">
                <a:solidFill>
                  <a:schemeClr val="tx2">
                    <a:lumMod val="10000"/>
                  </a:schemeClr>
                </a:solidFill>
              </a:rPr>
              <a:t>roles and how they work together</a:t>
            </a:r>
          </a:p>
          <a:p>
            <a:pPr>
              <a:spcBef>
                <a:spcPts val="600"/>
              </a:spcBef>
              <a:spcAft>
                <a:spcPts val="600"/>
              </a:spcAft>
            </a:pPr>
            <a:r>
              <a:rPr lang="en-US" sz="1600" dirty="0" smtClean="0">
                <a:solidFill>
                  <a:schemeClr val="tx2">
                    <a:lumMod val="10000"/>
                  </a:schemeClr>
                </a:solidFill>
              </a:rPr>
              <a:t>Find additional training and learning resources</a:t>
            </a:r>
          </a:p>
          <a:p>
            <a:endParaRPr lang="en-US" sz="1600" dirty="0">
              <a:solidFill>
                <a:schemeClr val="tx2">
                  <a:lumMod val="10000"/>
                </a:schemeClr>
              </a:solidFill>
            </a:endParaRPr>
          </a:p>
        </p:txBody>
      </p:sp>
      <p:sp>
        <p:nvSpPr>
          <p:cNvPr id="4" name="Rectangle 3"/>
          <p:cNvSpPr/>
          <p:nvPr/>
        </p:nvSpPr>
        <p:spPr>
          <a:xfrm>
            <a:off x="790575" y="1686610"/>
            <a:ext cx="7677149" cy="646331"/>
          </a:xfrm>
          <a:prstGeom prst="rect">
            <a:avLst/>
          </a:prstGeom>
        </p:spPr>
        <p:txBody>
          <a:bodyPr wrap="square">
            <a:spAutoFit/>
          </a:bodyPr>
          <a:lstStyle/>
          <a:p>
            <a:pPr marL="0" indent="0">
              <a:spcBef>
                <a:spcPts val="600"/>
              </a:spcBef>
              <a:spcAft>
                <a:spcPts val="600"/>
              </a:spcAft>
              <a:buNone/>
            </a:pPr>
            <a:r>
              <a:rPr lang="en-US" b="1" dirty="0">
                <a:solidFill>
                  <a:schemeClr val="tx2">
                    <a:lumMod val="10000"/>
                  </a:schemeClr>
                </a:solidFill>
              </a:rPr>
              <a:t>Learning Objectives </a:t>
            </a:r>
            <a:r>
              <a:rPr lang="en-US" b="1" dirty="0" smtClean="0">
                <a:solidFill>
                  <a:schemeClr val="tx2">
                    <a:lumMod val="10000"/>
                  </a:schemeClr>
                </a:solidFill>
              </a:rPr>
              <a:t/>
            </a:r>
            <a:br>
              <a:rPr lang="en-US" b="1" dirty="0" smtClean="0">
                <a:solidFill>
                  <a:schemeClr val="tx2">
                    <a:lumMod val="10000"/>
                  </a:schemeClr>
                </a:solidFill>
              </a:rPr>
            </a:br>
            <a:r>
              <a:rPr lang="en-US" b="1" dirty="0" smtClean="0">
                <a:solidFill>
                  <a:schemeClr val="tx2">
                    <a:lumMod val="10000"/>
                  </a:schemeClr>
                </a:solidFill>
              </a:rPr>
              <a:t>– </a:t>
            </a:r>
            <a:r>
              <a:rPr lang="en-US" b="1" dirty="0">
                <a:solidFill>
                  <a:schemeClr val="tx2">
                    <a:lumMod val="10000"/>
                  </a:schemeClr>
                </a:solidFill>
              </a:rPr>
              <a:t>Upon completing this class, you’ll be able </a:t>
            </a:r>
            <a:r>
              <a:rPr lang="en-US" b="1" dirty="0" smtClean="0">
                <a:solidFill>
                  <a:schemeClr val="tx2">
                    <a:lumMod val="10000"/>
                  </a:schemeClr>
                </a:solidFill>
              </a:rPr>
              <a:t>to:</a:t>
            </a:r>
            <a:endParaRPr lang="en-US" sz="700" b="1" dirty="0">
              <a:solidFill>
                <a:schemeClr val="tx2">
                  <a:lumMod val="10000"/>
                </a:schemeClr>
              </a:solidFill>
            </a:endParaRPr>
          </a:p>
        </p:txBody>
      </p:sp>
      <p:cxnSp>
        <p:nvCxnSpPr>
          <p:cNvPr id="7" name="Straight Connector 6"/>
          <p:cNvCxnSpPr/>
          <p:nvPr/>
        </p:nvCxnSpPr>
        <p:spPr>
          <a:xfrm>
            <a:off x="600075" y="5181600"/>
            <a:ext cx="7705725"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88910" y="4133851"/>
            <a:ext cx="5507215" cy="646331"/>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dirty="0">
                <a:solidFill>
                  <a:srgbClr val="FF0000"/>
                </a:solidFill>
              </a:rPr>
              <a:t>Apply the learning from the class and workshop in your day-to-day </a:t>
            </a:r>
            <a:r>
              <a:rPr lang="en-US" dirty="0" smtClean="0">
                <a:solidFill>
                  <a:srgbClr val="FF0000"/>
                </a:solidFill>
              </a:rPr>
              <a:t>work as an ATF</a:t>
            </a:r>
            <a:endParaRPr lang="en-US" dirty="0">
              <a:solidFill>
                <a:srgbClr val="FF0000"/>
              </a:solidFill>
            </a:endParaRPr>
          </a:p>
        </p:txBody>
      </p:sp>
    </p:spTree>
    <p:extLst>
      <p:ext uri="{BB962C8B-B14F-4D97-AF65-F5344CB8AC3E}">
        <p14:creationId xmlns:p14="http://schemas.microsoft.com/office/powerpoint/2010/main" val="1243527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401577" y="1897154"/>
            <a:ext cx="6452172" cy="4635208"/>
          </a:xfrm>
        </p:spPr>
        <p:txBody>
          <a:bodyPr>
            <a:normAutofit fontScale="85000" lnSpcReduction="20000"/>
          </a:bodyPr>
          <a:lstStyle/>
          <a:p>
            <a:pPr marL="574675">
              <a:buNone/>
            </a:pPr>
            <a:r>
              <a:rPr lang="en-US" b="1" dirty="0" smtClean="0">
                <a:solidFill>
                  <a:schemeClr val="tx2">
                    <a:lumMod val="50000"/>
                  </a:schemeClr>
                </a:solidFill>
              </a:rPr>
              <a:t>Meeting Participant’s Bill of Rights</a:t>
            </a:r>
          </a:p>
          <a:p>
            <a:pPr>
              <a:buNone/>
            </a:pPr>
            <a:r>
              <a:rPr lang="en-US" sz="1800" dirty="0" smtClean="0">
                <a:solidFill>
                  <a:schemeClr val="tx2">
                    <a:lumMod val="50000"/>
                  </a:schemeClr>
                </a:solidFill>
              </a:rPr>
              <a:t>As a meeting participant, I want…</a:t>
            </a:r>
          </a:p>
          <a:p>
            <a:r>
              <a:rPr lang="en-US" sz="1800" dirty="0">
                <a:solidFill>
                  <a:schemeClr val="tx2">
                    <a:lumMod val="50000"/>
                  </a:schemeClr>
                </a:solidFill>
              </a:rPr>
              <a:t>To know the meeting’s purpose, agenda, and roles/responsibilities</a:t>
            </a:r>
          </a:p>
          <a:p>
            <a:r>
              <a:rPr lang="en-US" sz="1800" dirty="0">
                <a:solidFill>
                  <a:schemeClr val="tx2">
                    <a:lumMod val="50000"/>
                  </a:schemeClr>
                </a:solidFill>
              </a:rPr>
              <a:t>To be sure the right people are in the meeting</a:t>
            </a:r>
          </a:p>
          <a:p>
            <a:r>
              <a:rPr lang="en-US" sz="1800" dirty="0">
                <a:solidFill>
                  <a:schemeClr val="tx2">
                    <a:lumMod val="50000"/>
                  </a:schemeClr>
                </a:solidFill>
              </a:rPr>
              <a:t>To know that the meeting has value for me</a:t>
            </a:r>
          </a:p>
          <a:p>
            <a:r>
              <a:rPr lang="en-US" sz="1800" dirty="0">
                <a:solidFill>
                  <a:schemeClr val="tx2">
                    <a:lumMod val="50000"/>
                  </a:schemeClr>
                </a:solidFill>
              </a:rPr>
              <a:t>To know the scope of authority</a:t>
            </a:r>
          </a:p>
          <a:p>
            <a:r>
              <a:rPr lang="en-US" sz="1800" dirty="0">
                <a:solidFill>
                  <a:schemeClr val="tx2">
                    <a:lumMod val="50000"/>
                  </a:schemeClr>
                </a:solidFill>
              </a:rPr>
              <a:t>The meeting to start and end on time</a:t>
            </a:r>
          </a:p>
          <a:p>
            <a:r>
              <a:rPr lang="en-US" sz="1800" dirty="0">
                <a:solidFill>
                  <a:schemeClr val="tx2">
                    <a:lumMod val="50000"/>
                  </a:schemeClr>
                </a:solidFill>
              </a:rPr>
              <a:t>To keep on topic for the meeting’s purpose and </a:t>
            </a:r>
            <a:r>
              <a:rPr lang="en-US" sz="1800" dirty="0" smtClean="0">
                <a:solidFill>
                  <a:schemeClr val="tx2">
                    <a:lumMod val="50000"/>
                  </a:schemeClr>
                </a:solidFill>
              </a:rPr>
              <a:t>agenda</a:t>
            </a:r>
          </a:p>
          <a:p>
            <a:r>
              <a:rPr lang="en-US" sz="1800" dirty="0" smtClean="0">
                <a:solidFill>
                  <a:schemeClr val="tx2">
                    <a:lumMod val="50000"/>
                  </a:schemeClr>
                </a:solidFill>
              </a:rPr>
              <a:t>See something so I can stay focused</a:t>
            </a:r>
            <a:endParaRPr lang="en-US" sz="1800" dirty="0">
              <a:solidFill>
                <a:schemeClr val="tx2">
                  <a:lumMod val="50000"/>
                </a:schemeClr>
              </a:solidFill>
            </a:endParaRPr>
          </a:p>
          <a:p>
            <a:r>
              <a:rPr lang="en-US" sz="1800" dirty="0">
                <a:solidFill>
                  <a:schemeClr val="tx2">
                    <a:lumMod val="50000"/>
                  </a:schemeClr>
                </a:solidFill>
              </a:rPr>
              <a:t>To feel like my time was productively used</a:t>
            </a:r>
          </a:p>
          <a:p>
            <a:r>
              <a:rPr lang="en-US" sz="1800" dirty="0">
                <a:solidFill>
                  <a:schemeClr val="tx2">
                    <a:lumMod val="50000"/>
                  </a:schemeClr>
                </a:solidFill>
              </a:rPr>
              <a:t>Everyone to be heard and no one dominates the discussion</a:t>
            </a:r>
          </a:p>
          <a:p>
            <a:r>
              <a:rPr lang="en-US" sz="1800" dirty="0">
                <a:solidFill>
                  <a:schemeClr val="tx2">
                    <a:lumMod val="50000"/>
                  </a:schemeClr>
                </a:solidFill>
              </a:rPr>
              <a:t>To know how we are going to make decisions</a:t>
            </a:r>
          </a:p>
          <a:p>
            <a:r>
              <a:rPr lang="en-US" sz="1800" dirty="0">
                <a:solidFill>
                  <a:schemeClr val="tx2">
                    <a:lumMod val="50000"/>
                  </a:schemeClr>
                </a:solidFill>
              </a:rPr>
              <a:t>The meeting to end with clear </a:t>
            </a:r>
            <a:r>
              <a:rPr lang="en-US" sz="1800" dirty="0" smtClean="0">
                <a:solidFill>
                  <a:schemeClr val="tx2">
                    <a:lumMod val="50000"/>
                  </a:schemeClr>
                </a:solidFill>
              </a:rPr>
              <a:t>outcomes</a:t>
            </a:r>
          </a:p>
          <a:p>
            <a:endParaRPr lang="en-US" sz="1800" dirty="0">
              <a:solidFill>
                <a:schemeClr val="tx2">
                  <a:lumMod val="50000"/>
                </a:schemeClr>
              </a:solidFill>
            </a:endParaRPr>
          </a:p>
          <a:p>
            <a:pPr>
              <a:buNone/>
            </a:pPr>
            <a:r>
              <a:rPr lang="en-US" sz="1800" dirty="0" smtClean="0">
                <a:solidFill>
                  <a:schemeClr val="tx2">
                    <a:lumMod val="50000"/>
                  </a:schemeClr>
                </a:solidFill>
              </a:rPr>
              <a:t>What else?</a:t>
            </a:r>
            <a:endParaRPr lang="en-US" sz="1800" dirty="0">
              <a:solidFill>
                <a:schemeClr val="tx2">
                  <a:lumMod val="50000"/>
                </a:schemeClr>
              </a:solidFill>
            </a:endParaRPr>
          </a:p>
        </p:txBody>
      </p:sp>
      <p:sp>
        <p:nvSpPr>
          <p:cNvPr id="3" name="Title 2"/>
          <p:cNvSpPr>
            <a:spLocks noGrp="1"/>
          </p:cNvSpPr>
          <p:nvPr>
            <p:ph type="title"/>
          </p:nvPr>
        </p:nvSpPr>
        <p:spPr/>
        <p:txBody>
          <a:bodyPr/>
          <a:lstStyle/>
          <a:p>
            <a:r>
              <a:rPr lang="en-US" dirty="0" smtClean="0">
                <a:solidFill>
                  <a:schemeClr val="tx2">
                    <a:lumMod val="50000"/>
                  </a:schemeClr>
                </a:solidFill>
              </a:rPr>
              <a:t>That was a great meeting!</a:t>
            </a:r>
            <a:endParaRPr lang="en-US" dirty="0">
              <a:solidFill>
                <a:schemeClr val="tx2">
                  <a:lumMod val="50000"/>
                </a:schemeClr>
              </a:solidFill>
            </a:endParaRPr>
          </a:p>
        </p:txBody>
      </p:sp>
      <p:sp>
        <p:nvSpPr>
          <p:cNvPr id="4" name="TextBox 3"/>
          <p:cNvSpPr txBox="1"/>
          <p:nvPr/>
        </p:nvSpPr>
        <p:spPr>
          <a:xfrm>
            <a:off x="364692" y="812111"/>
            <a:ext cx="3113032" cy="830997"/>
          </a:xfrm>
          <a:prstGeom prst="rect">
            <a:avLst/>
          </a:prstGeom>
          <a:noFill/>
        </p:spPr>
        <p:txBody>
          <a:bodyPr wrap="none" rtlCol="0">
            <a:spAutoFit/>
          </a:bodyPr>
          <a:lstStyle/>
          <a:p>
            <a:pPr marL="169863" indent="-169863">
              <a:buFont typeface="Arial" panose="020B0604020202020204" pitchFamily="34" charset="0"/>
              <a:buChar char="•"/>
            </a:pPr>
            <a:r>
              <a:rPr lang="en-US" sz="1600" dirty="0" smtClean="0">
                <a:solidFill>
                  <a:schemeClr val="accent1"/>
                </a:solidFill>
              </a:rPr>
              <a:t>Agile </a:t>
            </a:r>
            <a:r>
              <a:rPr lang="en-US" sz="1600" dirty="0" smtClean="0">
                <a:solidFill>
                  <a:schemeClr val="accent1"/>
                </a:solidFill>
                <a:sym typeface="Wingdings" panose="05000000000000000000" pitchFamily="2" charset="2"/>
              </a:rPr>
              <a:t> </a:t>
            </a:r>
            <a:r>
              <a:rPr lang="en-US" sz="1600" dirty="0" smtClean="0">
                <a:solidFill>
                  <a:schemeClr val="accent1"/>
                </a:solidFill>
              </a:rPr>
              <a:t>team work</a:t>
            </a:r>
          </a:p>
          <a:p>
            <a:pPr marL="169863" indent="-169863">
              <a:buFont typeface="Arial" panose="020B0604020202020204" pitchFamily="34" charset="0"/>
              <a:buChar char="•"/>
            </a:pPr>
            <a:r>
              <a:rPr lang="en-US" sz="1600" dirty="0" smtClean="0">
                <a:solidFill>
                  <a:schemeClr val="accent1"/>
                </a:solidFill>
              </a:rPr>
              <a:t>Team work </a:t>
            </a:r>
            <a:r>
              <a:rPr lang="en-US" sz="1600" dirty="0" smtClean="0">
                <a:solidFill>
                  <a:schemeClr val="accent1"/>
                </a:solidFill>
                <a:sym typeface="Wingdings" panose="05000000000000000000" pitchFamily="2" charset="2"/>
              </a:rPr>
              <a:t> meetings</a:t>
            </a:r>
          </a:p>
          <a:p>
            <a:pPr marL="169863" indent="-169863">
              <a:buFont typeface="Arial" panose="020B0604020202020204" pitchFamily="34" charset="0"/>
              <a:buChar char="•"/>
            </a:pPr>
            <a:r>
              <a:rPr lang="en-US" sz="1600" dirty="0" smtClean="0">
                <a:solidFill>
                  <a:schemeClr val="accent1"/>
                </a:solidFill>
                <a:sym typeface="Wingdings" panose="05000000000000000000" pitchFamily="2" charset="2"/>
              </a:rPr>
              <a:t>Meetings must be productive</a:t>
            </a:r>
            <a:endParaRPr lang="en-US" sz="1600" dirty="0">
              <a:solidFill>
                <a:schemeClr val="accent1"/>
              </a:solidFill>
            </a:endParaRPr>
          </a:p>
        </p:txBody>
      </p:sp>
      <p:pic>
        <p:nvPicPr>
          <p:cNvPr id="5" name="Picture 2" descr="http://bluefins.ca/meets/2013/superhero_anim.gif">
            <a:hlinkClick r:id="rId2"/>
          </p:cNvPr>
          <p:cNvPicPr>
            <a:picLocks noChangeAspect="1" noChangeArrowheads="1" noCrop="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68922" y="251158"/>
            <a:ext cx="1596613" cy="212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7477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solidFill>
                  <a:schemeClr val="tx2">
                    <a:lumMod val="10000"/>
                  </a:schemeClr>
                </a:solidFill>
              </a:rPr>
              <a:t>Meeting Facilitator’s </a:t>
            </a:r>
            <a:br>
              <a:rPr lang="en-US" dirty="0" smtClean="0">
                <a:solidFill>
                  <a:schemeClr val="tx2">
                    <a:lumMod val="10000"/>
                  </a:schemeClr>
                </a:solidFill>
              </a:rPr>
            </a:br>
            <a:r>
              <a:rPr lang="en-US" dirty="0" smtClean="0">
                <a:solidFill>
                  <a:schemeClr val="tx2">
                    <a:lumMod val="10000"/>
                  </a:schemeClr>
                </a:solidFill>
              </a:rPr>
              <a:t>Tricks and Tips, Cont’d.</a:t>
            </a:r>
            <a:endParaRPr lang="en-US" dirty="0">
              <a:solidFill>
                <a:schemeClr val="tx2">
                  <a:lumMod val="10000"/>
                </a:schemeClr>
              </a:solidFill>
            </a:endParaRPr>
          </a:p>
        </p:txBody>
      </p:sp>
      <p:pic>
        <p:nvPicPr>
          <p:cNvPr id="10" name="Object 2" descr="image003"/>
          <p:cNvPicPr>
            <a:picLocks noChangeAspect="1" noChangeArrowheads="1"/>
          </p:cNvPicPr>
          <p:nvPr/>
        </p:nvPicPr>
        <p:blipFill>
          <a:blip r:embed="rId2" cstate="print"/>
          <a:srcRect/>
          <a:stretch>
            <a:fillRect/>
          </a:stretch>
        </p:blipFill>
        <p:spPr bwMode="auto">
          <a:xfrm>
            <a:off x="398390" y="1266951"/>
            <a:ext cx="2581275" cy="5067300"/>
          </a:xfrm>
          <a:prstGeom prst="rect">
            <a:avLst/>
          </a:prstGeom>
          <a:noFill/>
          <a:ln w="9525">
            <a:noFill/>
            <a:miter lim="800000"/>
            <a:headEnd/>
            <a:tailEnd/>
          </a:ln>
        </p:spPr>
      </p:pic>
      <p:sp>
        <p:nvSpPr>
          <p:cNvPr id="5" name="Content Placeholder 4"/>
          <p:cNvSpPr>
            <a:spLocks noGrp="1"/>
          </p:cNvSpPr>
          <p:nvPr>
            <p:ph idx="1"/>
          </p:nvPr>
        </p:nvSpPr>
        <p:spPr>
          <a:xfrm>
            <a:off x="3026978" y="1955478"/>
            <a:ext cx="5454683" cy="3578981"/>
          </a:xfrm>
        </p:spPr>
        <p:txBody>
          <a:bodyPr>
            <a:noAutofit/>
          </a:bodyPr>
          <a:lstStyle/>
          <a:p>
            <a:pPr>
              <a:spcBef>
                <a:spcPts val="600"/>
              </a:spcBef>
              <a:spcAft>
                <a:spcPts val="600"/>
              </a:spcAft>
            </a:pPr>
            <a:r>
              <a:rPr lang="en-US" sz="1800" dirty="0" smtClean="0">
                <a:solidFill>
                  <a:schemeClr val="tx2">
                    <a:lumMod val="10000"/>
                  </a:schemeClr>
                </a:solidFill>
              </a:rPr>
              <a:t>Design the meeting for all to participate; </a:t>
            </a:r>
            <a:br>
              <a:rPr lang="en-US" sz="1800" dirty="0" smtClean="0">
                <a:solidFill>
                  <a:schemeClr val="tx2">
                    <a:lumMod val="10000"/>
                  </a:schemeClr>
                </a:solidFill>
              </a:rPr>
            </a:br>
            <a:r>
              <a:rPr lang="en-US" sz="1800" dirty="0" smtClean="0">
                <a:solidFill>
                  <a:schemeClr val="tx2">
                    <a:lumMod val="10000"/>
                  </a:schemeClr>
                </a:solidFill>
              </a:rPr>
              <a:t>do not let any one(s) dominate the meeting</a:t>
            </a:r>
          </a:p>
          <a:p>
            <a:pPr>
              <a:spcBef>
                <a:spcPts val="600"/>
              </a:spcBef>
              <a:spcAft>
                <a:spcPts val="600"/>
              </a:spcAft>
            </a:pPr>
            <a:r>
              <a:rPr lang="en-US" sz="1800" dirty="0" smtClean="0">
                <a:solidFill>
                  <a:schemeClr val="tx2">
                    <a:lumMod val="10000"/>
                  </a:schemeClr>
                </a:solidFill>
              </a:rPr>
              <a:t>At the meeting start, ask permission to use a </a:t>
            </a:r>
            <a:br>
              <a:rPr lang="en-US" sz="1800" dirty="0" smtClean="0">
                <a:solidFill>
                  <a:schemeClr val="tx2">
                    <a:lumMod val="10000"/>
                  </a:schemeClr>
                </a:solidFill>
              </a:rPr>
            </a:br>
            <a:r>
              <a:rPr lang="en-US" sz="1800" dirty="0" smtClean="0">
                <a:solidFill>
                  <a:schemeClr val="tx2">
                    <a:lumMod val="10000"/>
                  </a:schemeClr>
                </a:solidFill>
              </a:rPr>
              <a:t>parking lot and agreement to a “communication</a:t>
            </a:r>
            <a:br>
              <a:rPr lang="en-US" sz="1800" dirty="0" smtClean="0">
                <a:solidFill>
                  <a:schemeClr val="tx2">
                    <a:lumMod val="10000"/>
                  </a:schemeClr>
                </a:solidFill>
              </a:rPr>
            </a:br>
            <a:r>
              <a:rPr lang="en-US" sz="1800" dirty="0" smtClean="0">
                <a:solidFill>
                  <a:schemeClr val="tx2">
                    <a:lumMod val="10000"/>
                  </a:schemeClr>
                </a:solidFill>
              </a:rPr>
              <a:t>plan” with one email from the group to other stakeholders after the meeting with results and outcomes</a:t>
            </a:r>
          </a:p>
          <a:p>
            <a:pPr>
              <a:spcBef>
                <a:spcPts val="600"/>
              </a:spcBef>
              <a:spcAft>
                <a:spcPts val="600"/>
              </a:spcAft>
            </a:pPr>
            <a:r>
              <a:rPr lang="en-US" sz="1800" dirty="0" smtClean="0">
                <a:solidFill>
                  <a:schemeClr val="tx2">
                    <a:lumMod val="10000"/>
                  </a:schemeClr>
                </a:solidFill>
              </a:rPr>
              <a:t>Make group decisions by consensus whenever possible</a:t>
            </a:r>
          </a:p>
          <a:p>
            <a:pPr>
              <a:spcBef>
                <a:spcPts val="600"/>
              </a:spcBef>
              <a:spcAft>
                <a:spcPts val="600"/>
              </a:spcAft>
            </a:pPr>
            <a:r>
              <a:rPr lang="en-US" sz="1800" dirty="0" smtClean="0">
                <a:solidFill>
                  <a:schemeClr val="tx2">
                    <a:lumMod val="10000"/>
                  </a:schemeClr>
                </a:solidFill>
              </a:rPr>
              <a:t>Use the ELMO (enough, let’s move on) rule</a:t>
            </a:r>
          </a:p>
          <a:p>
            <a:pPr>
              <a:spcBef>
                <a:spcPts val="600"/>
              </a:spcBef>
              <a:spcAft>
                <a:spcPts val="600"/>
              </a:spcAft>
            </a:pPr>
            <a:endParaRPr lang="en-US" sz="1800" dirty="0" smtClean="0">
              <a:solidFill>
                <a:schemeClr val="tx2">
                  <a:lumMod val="10000"/>
                </a:schemeClr>
              </a:solidFill>
            </a:endParaRPr>
          </a:p>
          <a:p>
            <a:pPr>
              <a:spcBef>
                <a:spcPts val="600"/>
              </a:spcBef>
              <a:spcAft>
                <a:spcPts val="600"/>
              </a:spcAft>
            </a:pPr>
            <a:endParaRPr lang="en-US" sz="1800" dirty="0">
              <a:solidFill>
                <a:schemeClr val="tx2">
                  <a:lumMod val="10000"/>
                </a:schemeClr>
              </a:solidFill>
            </a:endParaRPr>
          </a:p>
        </p:txBody>
      </p:sp>
    </p:spTree>
    <p:extLst>
      <p:ext uri="{BB962C8B-B14F-4D97-AF65-F5344CB8AC3E}">
        <p14:creationId xmlns:p14="http://schemas.microsoft.com/office/powerpoint/2010/main" val="38391884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74768" y="1579879"/>
            <a:ext cx="4232009" cy="4933641"/>
          </a:xfrm>
        </p:spPr>
        <p:txBody>
          <a:bodyPr/>
          <a:lstStyle/>
          <a:p>
            <a:pPr>
              <a:spcBef>
                <a:spcPts val="1800"/>
              </a:spcBef>
              <a:spcAft>
                <a:spcPts val="1800"/>
              </a:spcAft>
            </a:pPr>
            <a:r>
              <a:rPr lang="en-US" dirty="0" smtClean="0">
                <a:solidFill>
                  <a:schemeClr val="tx2">
                    <a:lumMod val="10000"/>
                  </a:schemeClr>
                </a:solidFill>
              </a:rPr>
              <a:t>In less complex situations there will be one team with one ATF</a:t>
            </a:r>
          </a:p>
          <a:p>
            <a:pPr>
              <a:spcBef>
                <a:spcPts val="1800"/>
              </a:spcBef>
              <a:spcAft>
                <a:spcPts val="1800"/>
              </a:spcAft>
            </a:pPr>
            <a:r>
              <a:rPr lang="en-US" dirty="0">
                <a:solidFill>
                  <a:schemeClr val="tx2">
                    <a:lumMod val="10000"/>
                  </a:schemeClr>
                </a:solidFill>
              </a:rPr>
              <a:t>I</a:t>
            </a:r>
            <a:r>
              <a:rPr lang="en-US" dirty="0" smtClean="0">
                <a:solidFill>
                  <a:schemeClr val="tx2">
                    <a:lumMod val="10000"/>
                  </a:schemeClr>
                </a:solidFill>
              </a:rPr>
              <a:t>f it gets more complex, there might be multiple sub-teams, each with its own ATF – remember, they are all still one team</a:t>
            </a:r>
          </a:p>
          <a:p>
            <a:pPr>
              <a:spcBef>
                <a:spcPts val="1800"/>
              </a:spcBef>
              <a:spcAft>
                <a:spcPts val="1800"/>
              </a:spcAft>
            </a:pPr>
            <a:r>
              <a:rPr lang="en-US" dirty="0" smtClean="0">
                <a:solidFill>
                  <a:schemeClr val="tx2">
                    <a:lumMod val="10000"/>
                  </a:schemeClr>
                </a:solidFill>
              </a:rPr>
              <a:t>The facilitator of agile practices can be a shared, rotating responsibility – each person might take a turn leading a practice; e.g., DTPs, iteration planning, demonstrations, retrospectives</a:t>
            </a:r>
          </a:p>
        </p:txBody>
      </p:sp>
      <p:sp>
        <p:nvSpPr>
          <p:cNvPr id="3" name="Title 2"/>
          <p:cNvSpPr>
            <a:spLocks noGrp="1"/>
          </p:cNvSpPr>
          <p:nvPr>
            <p:ph type="title"/>
          </p:nvPr>
        </p:nvSpPr>
        <p:spPr/>
        <p:txBody>
          <a:bodyPr/>
          <a:lstStyle/>
          <a:p>
            <a:r>
              <a:rPr lang="en-US" dirty="0" smtClean="0">
                <a:solidFill>
                  <a:schemeClr val="tx2">
                    <a:lumMod val="50000"/>
                  </a:schemeClr>
                </a:solidFill>
              </a:rPr>
              <a:t>The ATF Has a Big Job; Please Share It</a:t>
            </a:r>
            <a:endParaRPr lang="en-US" dirty="0">
              <a:solidFill>
                <a:schemeClr val="tx2">
                  <a:lumMod val="50000"/>
                </a:schemeClr>
              </a:solidFill>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310" y="1579880"/>
            <a:ext cx="2266950" cy="609600"/>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256" y="3169808"/>
            <a:ext cx="2266950" cy="609600"/>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469815" y="3046238"/>
            <a:ext cx="1074333" cy="338554"/>
          </a:xfrm>
          <a:prstGeom prst="rect">
            <a:avLst/>
          </a:prstGeom>
          <a:solidFill>
            <a:schemeClr val="bg1"/>
          </a:solidFill>
        </p:spPr>
        <p:txBody>
          <a:bodyPr wrap="none" rtlCol="0">
            <a:spAutoFit/>
          </a:bodyPr>
          <a:lstStyle/>
          <a:p>
            <a:r>
              <a:rPr lang="en-US" sz="1600" dirty="0" smtClean="0">
                <a:solidFill>
                  <a:schemeClr val="tx2">
                    <a:lumMod val="10000"/>
                  </a:schemeClr>
                </a:solidFill>
              </a:rPr>
              <a:t>Sub-team</a:t>
            </a:r>
            <a:endParaRPr lang="en-US" sz="1600" dirty="0">
              <a:solidFill>
                <a:schemeClr val="tx2">
                  <a:lumMod val="10000"/>
                </a:schemeClr>
              </a:solidFill>
            </a:endParaRP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783" y="2547842"/>
            <a:ext cx="2266950" cy="609600"/>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377493" y="2415636"/>
            <a:ext cx="1074333" cy="338554"/>
          </a:xfrm>
          <a:prstGeom prst="rect">
            <a:avLst/>
          </a:prstGeom>
          <a:solidFill>
            <a:schemeClr val="bg1"/>
          </a:solidFill>
        </p:spPr>
        <p:txBody>
          <a:bodyPr wrap="none" rtlCol="0">
            <a:spAutoFit/>
          </a:bodyPr>
          <a:lstStyle/>
          <a:p>
            <a:r>
              <a:rPr lang="en-US" sz="1600" dirty="0" smtClean="0">
                <a:solidFill>
                  <a:schemeClr val="tx2">
                    <a:lumMod val="10000"/>
                  </a:schemeClr>
                </a:solidFill>
              </a:rPr>
              <a:t>Sub-team</a:t>
            </a:r>
            <a:endParaRPr lang="en-US" sz="1600" dirty="0">
              <a:solidFill>
                <a:schemeClr val="tx2">
                  <a:lumMod val="10000"/>
                </a:schemeClr>
              </a:solidFill>
            </a:endParaRPr>
          </a:p>
        </p:txBody>
      </p:sp>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783" y="4339555"/>
            <a:ext cx="2266950" cy="609600"/>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Curved Up Arrow 15"/>
          <p:cNvSpPr/>
          <p:nvPr/>
        </p:nvSpPr>
        <p:spPr>
          <a:xfrm flipH="1">
            <a:off x="5795319" y="4949155"/>
            <a:ext cx="856466" cy="253040"/>
          </a:xfrm>
          <a:prstGeom prst="curvedUpArrow">
            <a:avLst/>
          </a:prstGeom>
          <a:solidFill>
            <a:schemeClr val="accent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Up Arrow 20"/>
          <p:cNvSpPr/>
          <p:nvPr/>
        </p:nvSpPr>
        <p:spPr>
          <a:xfrm flipH="1">
            <a:off x="5795319" y="4949155"/>
            <a:ext cx="1013254" cy="314826"/>
          </a:xfrm>
          <a:prstGeom prst="curvedUpArrow">
            <a:avLst/>
          </a:prstGeom>
          <a:solidFill>
            <a:schemeClr val="accent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Up Arrow 21"/>
          <p:cNvSpPr/>
          <p:nvPr/>
        </p:nvSpPr>
        <p:spPr>
          <a:xfrm flipH="1">
            <a:off x="5721178" y="4949155"/>
            <a:ext cx="1285803" cy="413683"/>
          </a:xfrm>
          <a:prstGeom prst="curvedUpArrow">
            <a:avLst/>
          </a:prstGeom>
          <a:solidFill>
            <a:schemeClr val="accent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urved Up Arrow 22"/>
          <p:cNvSpPr/>
          <p:nvPr/>
        </p:nvSpPr>
        <p:spPr>
          <a:xfrm flipH="1">
            <a:off x="5647037" y="4949155"/>
            <a:ext cx="1569307" cy="512540"/>
          </a:xfrm>
          <a:prstGeom prst="curvedUpArrow">
            <a:avLst/>
          </a:prstGeom>
          <a:solidFill>
            <a:schemeClr val="accent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urved Up Arrow 23"/>
          <p:cNvSpPr/>
          <p:nvPr/>
        </p:nvSpPr>
        <p:spPr>
          <a:xfrm flipH="1">
            <a:off x="5551256" y="4949155"/>
            <a:ext cx="1900569" cy="664940"/>
          </a:xfrm>
          <a:prstGeom prst="curvedUpArrow">
            <a:avLst/>
          </a:prstGeom>
          <a:solidFill>
            <a:schemeClr val="accent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20460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661622372"/>
              </p:ext>
            </p:extLst>
          </p:nvPr>
        </p:nvGraphicFramePr>
        <p:xfrm>
          <a:off x="0" y="1371600"/>
          <a:ext cx="3115340" cy="2721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What are the Roles for Agile Stewardship?</a:t>
            </a:r>
            <a:endParaRPr lang="en-US" dirty="0"/>
          </a:p>
        </p:txBody>
      </p:sp>
      <p:sp>
        <p:nvSpPr>
          <p:cNvPr id="5" name="TextBox 4"/>
          <p:cNvSpPr txBox="1"/>
          <p:nvPr/>
        </p:nvSpPr>
        <p:spPr>
          <a:xfrm>
            <a:off x="910382" y="4731479"/>
            <a:ext cx="2827634" cy="1384995"/>
          </a:xfrm>
          <a:prstGeom prst="rect">
            <a:avLst/>
          </a:prstGeom>
          <a:solidFill>
            <a:schemeClr val="accent5">
              <a:lumMod val="60000"/>
              <a:lumOff val="40000"/>
            </a:schemeClr>
          </a:solidFill>
        </p:spPr>
        <p:txBody>
          <a:bodyPr wrap="none" rtlCol="0">
            <a:spAutoFit/>
          </a:bodyPr>
          <a:lstStyle/>
          <a:p>
            <a:r>
              <a:rPr lang="en-US" sz="1400" b="1" dirty="0" smtClean="0">
                <a:solidFill>
                  <a:schemeClr val="tx2">
                    <a:lumMod val="10000"/>
                  </a:schemeClr>
                </a:solidFill>
              </a:rPr>
              <a:t>Agile Team Facilitator</a:t>
            </a:r>
          </a:p>
          <a:p>
            <a:r>
              <a:rPr lang="en-US" sz="1400" dirty="0" smtClean="0">
                <a:solidFill>
                  <a:schemeClr val="tx2">
                    <a:lumMod val="10000"/>
                  </a:schemeClr>
                </a:solidFill>
              </a:rPr>
              <a:t>Developing basic skills:</a:t>
            </a:r>
          </a:p>
          <a:p>
            <a:pPr marL="287338" indent="-169863">
              <a:buFont typeface="Arial" pitchFamily="34" charset="0"/>
              <a:buChar char="•"/>
            </a:pPr>
            <a:r>
              <a:rPr lang="en-US" sz="1400" dirty="0" smtClean="0">
                <a:solidFill>
                  <a:schemeClr val="tx2">
                    <a:lumMod val="10000"/>
                  </a:schemeClr>
                </a:solidFill>
              </a:rPr>
              <a:t>Facilitation</a:t>
            </a:r>
          </a:p>
          <a:p>
            <a:pPr marL="287338" indent="-169863">
              <a:buFont typeface="Arial" pitchFamily="34" charset="0"/>
              <a:buChar char="•"/>
            </a:pPr>
            <a:r>
              <a:rPr lang="en-US" sz="1400" dirty="0" smtClean="0">
                <a:solidFill>
                  <a:schemeClr val="tx2">
                    <a:lumMod val="10000"/>
                  </a:schemeClr>
                </a:solidFill>
              </a:rPr>
              <a:t>Mentoring or training</a:t>
            </a:r>
          </a:p>
          <a:p>
            <a:pPr marL="287338" indent="-169863">
              <a:buFont typeface="Arial" pitchFamily="34" charset="0"/>
              <a:buChar char="•"/>
            </a:pPr>
            <a:r>
              <a:rPr lang="en-US" sz="1400" dirty="0" smtClean="0">
                <a:solidFill>
                  <a:schemeClr val="tx2">
                    <a:lumMod val="10000"/>
                  </a:schemeClr>
                </a:solidFill>
              </a:rPr>
              <a:t>Conscious communication</a:t>
            </a:r>
          </a:p>
          <a:p>
            <a:r>
              <a:rPr lang="en-US" sz="1400" dirty="0" smtClean="0">
                <a:solidFill>
                  <a:schemeClr val="tx2">
                    <a:lumMod val="10000"/>
                  </a:schemeClr>
                </a:solidFill>
              </a:rPr>
              <a:t>Scope – one or two Agile teams</a:t>
            </a:r>
            <a:endParaRPr lang="en-US" sz="1400" dirty="0">
              <a:solidFill>
                <a:schemeClr val="tx2">
                  <a:lumMod val="10000"/>
                </a:schemeClr>
              </a:solidFill>
            </a:endParaRPr>
          </a:p>
        </p:txBody>
      </p:sp>
      <p:sp>
        <p:nvSpPr>
          <p:cNvPr id="6" name="TextBox 5"/>
          <p:cNvSpPr txBox="1"/>
          <p:nvPr/>
        </p:nvSpPr>
        <p:spPr>
          <a:xfrm>
            <a:off x="4833446" y="3859072"/>
            <a:ext cx="3676006" cy="2246769"/>
          </a:xfrm>
          <a:prstGeom prst="rect">
            <a:avLst/>
          </a:prstGeom>
          <a:solidFill>
            <a:schemeClr val="accent6">
              <a:lumMod val="60000"/>
              <a:lumOff val="40000"/>
            </a:schemeClr>
          </a:solidFill>
        </p:spPr>
        <p:txBody>
          <a:bodyPr wrap="none" rtlCol="0">
            <a:spAutoFit/>
          </a:bodyPr>
          <a:lstStyle/>
          <a:p>
            <a:r>
              <a:rPr lang="en-US" sz="1400" dirty="0" smtClean="0">
                <a:solidFill>
                  <a:schemeClr val="tx2">
                    <a:lumMod val="10000"/>
                  </a:schemeClr>
                </a:solidFill>
              </a:rPr>
              <a:t>ATF with high-level of knowledge:</a:t>
            </a:r>
          </a:p>
          <a:p>
            <a:pPr marL="287338" indent="-169863">
              <a:buFont typeface="Arial" pitchFamily="34" charset="0"/>
              <a:buChar char="•"/>
            </a:pPr>
            <a:r>
              <a:rPr lang="en-US" sz="1400" dirty="0" smtClean="0">
                <a:solidFill>
                  <a:schemeClr val="tx2">
                    <a:lumMod val="10000"/>
                  </a:schemeClr>
                </a:solidFill>
              </a:rPr>
              <a:t>Lean/Agile practices</a:t>
            </a:r>
          </a:p>
          <a:p>
            <a:pPr marL="287338" indent="-169863">
              <a:buFont typeface="Arial" pitchFamily="34" charset="0"/>
              <a:buChar char="•"/>
            </a:pPr>
            <a:r>
              <a:rPr lang="en-US" sz="1400" dirty="0" smtClean="0">
                <a:solidFill>
                  <a:schemeClr val="tx2">
                    <a:lumMod val="10000"/>
                  </a:schemeClr>
                </a:solidFill>
              </a:rPr>
              <a:t>One or more knowledge domains </a:t>
            </a:r>
            <a:br>
              <a:rPr lang="en-US" sz="1400" dirty="0" smtClean="0">
                <a:solidFill>
                  <a:schemeClr val="tx2">
                    <a:lumMod val="10000"/>
                  </a:schemeClr>
                </a:solidFill>
              </a:rPr>
            </a:br>
            <a:r>
              <a:rPr lang="en-US" sz="1400" dirty="0" smtClean="0">
                <a:solidFill>
                  <a:schemeClr val="tx2">
                    <a:lumMod val="10000"/>
                  </a:schemeClr>
                </a:solidFill>
              </a:rPr>
              <a:t>(technical, business, etc.)</a:t>
            </a:r>
          </a:p>
          <a:p>
            <a:pPr marL="287338" indent="-169863">
              <a:buFont typeface="Arial" pitchFamily="34" charset="0"/>
              <a:buChar char="•"/>
            </a:pPr>
            <a:r>
              <a:rPr lang="en-US" sz="1400" dirty="0" smtClean="0">
                <a:solidFill>
                  <a:schemeClr val="tx2">
                    <a:lumMod val="10000"/>
                  </a:schemeClr>
                </a:solidFill>
              </a:rPr>
              <a:t>Developed some coaching skills</a:t>
            </a:r>
          </a:p>
          <a:p>
            <a:pPr marL="287338" indent="-169863">
              <a:buFont typeface="Arial" pitchFamily="34" charset="0"/>
              <a:buChar char="•"/>
            </a:pPr>
            <a:r>
              <a:rPr lang="en-US" sz="1400" dirty="0" smtClean="0">
                <a:solidFill>
                  <a:schemeClr val="tx2">
                    <a:lumMod val="10000"/>
                  </a:schemeClr>
                </a:solidFill>
              </a:rPr>
              <a:t>Significant level of skill in facilitation, </a:t>
            </a:r>
            <a:br>
              <a:rPr lang="en-US" sz="1400" dirty="0" smtClean="0">
                <a:solidFill>
                  <a:schemeClr val="tx2">
                    <a:lumMod val="10000"/>
                  </a:schemeClr>
                </a:solidFill>
              </a:rPr>
            </a:br>
            <a:r>
              <a:rPr lang="en-US" sz="1400" dirty="0" smtClean="0">
                <a:solidFill>
                  <a:schemeClr val="tx2">
                    <a:lumMod val="10000"/>
                  </a:schemeClr>
                </a:solidFill>
              </a:rPr>
              <a:t>mentoring, training</a:t>
            </a:r>
          </a:p>
          <a:p>
            <a:r>
              <a:rPr lang="en-US" sz="1400" dirty="0" smtClean="0">
                <a:solidFill>
                  <a:schemeClr val="tx2">
                    <a:lumMod val="10000"/>
                  </a:schemeClr>
                </a:solidFill>
              </a:rPr>
              <a:t>Scope – multi-team, starting up new teams, </a:t>
            </a:r>
            <a:br>
              <a:rPr lang="en-US" sz="1400" dirty="0" smtClean="0">
                <a:solidFill>
                  <a:schemeClr val="tx2">
                    <a:lumMod val="10000"/>
                  </a:schemeClr>
                </a:solidFill>
              </a:rPr>
            </a:br>
            <a:r>
              <a:rPr lang="en-US" sz="1400" dirty="0" smtClean="0">
                <a:solidFill>
                  <a:schemeClr val="tx2">
                    <a:lumMod val="10000"/>
                  </a:schemeClr>
                </a:solidFill>
              </a:rPr>
              <a:t>mentoring and looking out toward the </a:t>
            </a:r>
            <a:br>
              <a:rPr lang="en-US" sz="1400" dirty="0" smtClean="0">
                <a:solidFill>
                  <a:schemeClr val="tx2">
                    <a:lumMod val="10000"/>
                  </a:schemeClr>
                </a:solidFill>
              </a:rPr>
            </a:br>
            <a:r>
              <a:rPr lang="en-US" sz="1400" dirty="0" smtClean="0">
                <a:solidFill>
                  <a:schemeClr val="tx2">
                    <a:lumMod val="10000"/>
                  </a:schemeClr>
                </a:solidFill>
              </a:rPr>
              <a:t>wider organization</a:t>
            </a:r>
            <a:endParaRPr lang="en-US" sz="1400" dirty="0">
              <a:solidFill>
                <a:schemeClr val="tx2">
                  <a:lumMod val="10000"/>
                </a:schemeClr>
              </a:solidFill>
            </a:endParaRPr>
          </a:p>
        </p:txBody>
      </p:sp>
      <p:sp>
        <p:nvSpPr>
          <p:cNvPr id="7" name="TextBox 6"/>
          <p:cNvSpPr txBox="1"/>
          <p:nvPr/>
        </p:nvSpPr>
        <p:spPr>
          <a:xfrm>
            <a:off x="4059686" y="1645262"/>
            <a:ext cx="4442242" cy="1600438"/>
          </a:xfrm>
          <a:prstGeom prst="rect">
            <a:avLst/>
          </a:prstGeom>
          <a:solidFill>
            <a:schemeClr val="accent6">
              <a:lumMod val="20000"/>
              <a:lumOff val="80000"/>
            </a:schemeClr>
          </a:solidFill>
        </p:spPr>
        <p:txBody>
          <a:bodyPr wrap="none" rtlCol="0">
            <a:spAutoFit/>
          </a:bodyPr>
          <a:lstStyle/>
          <a:p>
            <a:r>
              <a:rPr lang="en-US" sz="1400" dirty="0" smtClean="0">
                <a:solidFill>
                  <a:schemeClr val="tx2">
                    <a:lumMod val="10000"/>
                  </a:schemeClr>
                </a:solidFill>
              </a:rPr>
              <a:t>Agile coach with advanced skills</a:t>
            </a:r>
          </a:p>
          <a:p>
            <a:pPr marL="287338" indent="-169863">
              <a:buFont typeface="Arial" pitchFamily="34" charset="0"/>
              <a:buChar char="•"/>
            </a:pPr>
            <a:r>
              <a:rPr lang="en-US" sz="1400" dirty="0" smtClean="0">
                <a:solidFill>
                  <a:schemeClr val="tx2">
                    <a:lumMod val="10000"/>
                  </a:schemeClr>
                </a:solidFill>
              </a:rPr>
              <a:t>Systems coaching</a:t>
            </a:r>
          </a:p>
          <a:p>
            <a:pPr marL="287338" indent="-169863">
              <a:buFont typeface="Arial" pitchFamily="34" charset="0"/>
              <a:buChar char="•"/>
            </a:pPr>
            <a:r>
              <a:rPr lang="en-US" sz="1400" dirty="0" smtClean="0">
                <a:solidFill>
                  <a:schemeClr val="tx2">
                    <a:lumMod val="10000"/>
                  </a:schemeClr>
                </a:solidFill>
              </a:rPr>
              <a:t>Organizational development</a:t>
            </a:r>
          </a:p>
          <a:p>
            <a:pPr marL="287338" indent="-169863">
              <a:buFont typeface="Arial" pitchFamily="34" charset="0"/>
              <a:buChar char="•"/>
            </a:pPr>
            <a:r>
              <a:rPr lang="en-US" sz="1400" dirty="0" smtClean="0">
                <a:solidFill>
                  <a:schemeClr val="tx2">
                    <a:lumMod val="10000"/>
                  </a:schemeClr>
                </a:solidFill>
              </a:rPr>
              <a:t>Culture, change management, and leadership</a:t>
            </a:r>
          </a:p>
          <a:p>
            <a:r>
              <a:rPr lang="en-US" sz="1400" dirty="0" smtClean="0">
                <a:solidFill>
                  <a:schemeClr val="tx2">
                    <a:lumMod val="10000"/>
                  </a:schemeClr>
                </a:solidFill>
              </a:rPr>
              <a:t>Scope – works at all levels in an organization to help</a:t>
            </a:r>
            <a:br>
              <a:rPr lang="en-US" sz="1400" dirty="0" smtClean="0">
                <a:solidFill>
                  <a:schemeClr val="tx2">
                    <a:lumMod val="10000"/>
                  </a:schemeClr>
                </a:solidFill>
              </a:rPr>
            </a:br>
            <a:r>
              <a:rPr lang="en-US" sz="1400" dirty="0" smtClean="0">
                <a:solidFill>
                  <a:schemeClr val="tx2">
                    <a:lumMod val="10000"/>
                  </a:schemeClr>
                </a:solidFill>
              </a:rPr>
              <a:t>organization use Agile as strategic asset for business</a:t>
            </a:r>
            <a:br>
              <a:rPr lang="en-US" sz="1400" dirty="0" smtClean="0">
                <a:solidFill>
                  <a:schemeClr val="tx2">
                    <a:lumMod val="10000"/>
                  </a:schemeClr>
                </a:solidFill>
              </a:rPr>
            </a:br>
            <a:r>
              <a:rPr lang="en-US" sz="1400" dirty="0" smtClean="0">
                <a:solidFill>
                  <a:schemeClr val="tx2">
                    <a:lumMod val="10000"/>
                  </a:schemeClr>
                </a:solidFill>
              </a:rPr>
              <a:t>value generation, which often includes culture change</a:t>
            </a:r>
            <a:endParaRPr lang="en-US" sz="1400" dirty="0">
              <a:solidFill>
                <a:schemeClr val="tx2">
                  <a:lumMod val="10000"/>
                </a:schemeClr>
              </a:solidFill>
            </a:endParaRPr>
          </a:p>
        </p:txBody>
      </p:sp>
      <p:cxnSp>
        <p:nvCxnSpPr>
          <p:cNvPr id="28" name="Curved Connector 27"/>
          <p:cNvCxnSpPr>
            <a:endCxn id="5" idx="1"/>
          </p:cNvCxnSpPr>
          <p:nvPr/>
        </p:nvCxnSpPr>
        <p:spPr>
          <a:xfrm rot="5400000">
            <a:off x="382407" y="4217473"/>
            <a:ext cx="1734480" cy="678529"/>
          </a:xfrm>
          <a:prstGeom prst="curvedConnector4">
            <a:avLst>
              <a:gd name="adj1" fmla="val 30037"/>
              <a:gd name="adj2" fmla="val 13369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27"/>
          <p:cNvCxnSpPr>
            <a:endCxn id="6" idx="1"/>
          </p:cNvCxnSpPr>
          <p:nvPr/>
        </p:nvCxnSpPr>
        <p:spPr>
          <a:xfrm>
            <a:off x="1860698" y="2445481"/>
            <a:ext cx="2972748" cy="2536976"/>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Curved Connector 27"/>
          <p:cNvCxnSpPr>
            <a:endCxn id="7" idx="1"/>
          </p:cNvCxnSpPr>
          <p:nvPr/>
        </p:nvCxnSpPr>
        <p:spPr>
          <a:xfrm>
            <a:off x="1988289" y="1796902"/>
            <a:ext cx="2071397" cy="648579"/>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99729" y="6141429"/>
            <a:ext cx="4150175" cy="276999"/>
          </a:xfrm>
          <a:prstGeom prst="rect">
            <a:avLst/>
          </a:prstGeom>
          <a:noFill/>
        </p:spPr>
        <p:txBody>
          <a:bodyPr wrap="none" rtlCol="0">
            <a:spAutoFit/>
          </a:bodyPr>
          <a:lstStyle/>
          <a:p>
            <a:r>
              <a:rPr lang="en-US" sz="1200" dirty="0" smtClean="0">
                <a:solidFill>
                  <a:schemeClr val="tx2">
                    <a:lumMod val="10000"/>
                  </a:schemeClr>
                </a:solidFill>
              </a:rPr>
              <a:t>Source: IC Agile, </a:t>
            </a:r>
            <a:r>
              <a:rPr lang="en-US" sz="1200" dirty="0" smtClean="0">
                <a:solidFill>
                  <a:schemeClr val="tx2">
                    <a:lumMod val="10000"/>
                  </a:schemeClr>
                </a:solidFill>
                <a:hlinkClick r:id="rId7" action="ppaction://hlinkfile"/>
              </a:rPr>
              <a:t>Agile Team Facilitation &amp; Coaching Track</a:t>
            </a:r>
            <a:endParaRPr lang="en-US" sz="1200" dirty="0">
              <a:solidFill>
                <a:schemeClr val="tx2">
                  <a:lumMod val="10000"/>
                </a:schemeClr>
              </a:solidFill>
            </a:endParaRPr>
          </a:p>
        </p:txBody>
      </p:sp>
    </p:spTree>
    <p:extLst>
      <p:ext uri="{BB962C8B-B14F-4D97-AF65-F5344CB8AC3E}">
        <p14:creationId xmlns:p14="http://schemas.microsoft.com/office/powerpoint/2010/main" val="1330390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Path for Growth</a:t>
            </a:r>
            <a:endParaRPr lang="en-US" dirty="0"/>
          </a:p>
        </p:txBody>
      </p:sp>
      <p:pic>
        <p:nvPicPr>
          <p:cNvPr id="5"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rot="14549489">
            <a:off x="8087155" y="1871202"/>
            <a:ext cx="600075" cy="857250"/>
          </a:xfrm>
          <a:prstGeom prst="rect">
            <a:avLst/>
          </a:prstGeom>
          <a:extLst>
            <a:ext uri="{53640926-AAD7-44D8-BBD7-CCE9431645EC}">
              <a14:shadowObscured xmlns:a14="http://schemas.microsoft.com/office/drawing/2010/main" val="1"/>
            </a:ext>
          </a:extLst>
        </p:spPr>
      </p:pic>
      <p:pic>
        <p:nvPicPr>
          <p:cNvPr id="6"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4758432">
            <a:off x="7900197" y="2349041"/>
            <a:ext cx="647700" cy="619125"/>
          </a:xfrm>
          <a:prstGeom prst="rect">
            <a:avLst/>
          </a:prstGeom>
          <a:extLst>
            <a:ext uri="{53640926-AAD7-44D8-BBD7-CCE9431645EC}">
              <a14:shadowObscured xmlns:a14="http://schemas.microsoft.com/office/drawing/2010/main" val="1"/>
            </a:ext>
          </a:extLst>
        </p:spPr>
      </p:pic>
      <p:graphicFrame>
        <p:nvGraphicFramePr>
          <p:cNvPr id="4" name="Diagram 3"/>
          <p:cNvGraphicFramePr/>
          <p:nvPr>
            <p:extLst>
              <p:ext uri="{D42A27DB-BD31-4B8C-83A1-F6EECF244321}">
                <p14:modId xmlns:p14="http://schemas.microsoft.com/office/powerpoint/2010/main" val="3900320018"/>
              </p:ext>
            </p:extLst>
          </p:nvPr>
        </p:nvGraphicFramePr>
        <p:xfrm>
          <a:off x="987808" y="92949"/>
          <a:ext cx="7180831" cy="47127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ontent Placeholder 1"/>
          <p:cNvSpPr>
            <a:spLocks noGrp="1"/>
          </p:cNvSpPr>
          <p:nvPr>
            <p:ph sz="quarter" idx="10"/>
          </p:nvPr>
        </p:nvSpPr>
        <p:spPr>
          <a:xfrm>
            <a:off x="993511" y="3679603"/>
            <a:ext cx="2620551" cy="2514367"/>
          </a:xfrm>
        </p:spPr>
        <p:txBody>
          <a:bodyPr>
            <a:normAutofit lnSpcReduction="10000"/>
          </a:bodyPr>
          <a:lstStyle/>
          <a:p>
            <a:r>
              <a:rPr lang="en-US" sz="1800" dirty="0" smtClean="0">
                <a:solidFill>
                  <a:schemeClr val="accent5">
                    <a:lumMod val="50000"/>
                  </a:schemeClr>
                </a:solidFill>
              </a:rPr>
              <a:t>History &amp; Mindset</a:t>
            </a:r>
          </a:p>
          <a:p>
            <a:r>
              <a:rPr lang="en-US" sz="1800" dirty="0" smtClean="0">
                <a:solidFill>
                  <a:schemeClr val="accent5">
                    <a:lumMod val="50000"/>
                  </a:schemeClr>
                </a:solidFill>
              </a:rPr>
              <a:t>Individuals &amp; Interactions</a:t>
            </a:r>
          </a:p>
          <a:p>
            <a:r>
              <a:rPr lang="en-US" sz="1800" dirty="0" smtClean="0">
                <a:solidFill>
                  <a:schemeClr val="accent5">
                    <a:lumMod val="50000"/>
                  </a:schemeClr>
                </a:solidFill>
              </a:rPr>
              <a:t>Value-driven Development</a:t>
            </a:r>
          </a:p>
          <a:p>
            <a:r>
              <a:rPr lang="en-US" sz="1800" dirty="0" smtClean="0">
                <a:solidFill>
                  <a:schemeClr val="accent5">
                    <a:lumMod val="50000"/>
                  </a:schemeClr>
                </a:solidFill>
              </a:rPr>
              <a:t>Customer &amp; User Involvement</a:t>
            </a:r>
          </a:p>
          <a:p>
            <a:r>
              <a:rPr lang="en-US" sz="1800" dirty="0" smtClean="0">
                <a:solidFill>
                  <a:schemeClr val="accent5">
                    <a:lumMod val="50000"/>
                  </a:schemeClr>
                </a:solidFill>
              </a:rPr>
              <a:t>Planning &amp; Adapting</a:t>
            </a:r>
          </a:p>
          <a:p>
            <a:endParaRPr lang="en-US" sz="1800" dirty="0" smtClean="0">
              <a:solidFill>
                <a:schemeClr val="accent5">
                  <a:lumMod val="50000"/>
                </a:schemeClr>
              </a:solidFill>
            </a:endParaRPr>
          </a:p>
          <a:p>
            <a:endParaRPr lang="en-US" sz="1800" dirty="0">
              <a:solidFill>
                <a:schemeClr val="accent5">
                  <a:lumMod val="50000"/>
                </a:schemeClr>
              </a:solidFill>
            </a:endParaRPr>
          </a:p>
        </p:txBody>
      </p:sp>
      <p:graphicFrame>
        <p:nvGraphicFramePr>
          <p:cNvPr id="9" name="Content Placeholder 3"/>
          <p:cNvGraphicFramePr>
            <a:graphicFrameLocks/>
          </p:cNvGraphicFramePr>
          <p:nvPr>
            <p:extLst>
              <p:ext uri="{D42A27DB-BD31-4B8C-83A1-F6EECF244321}">
                <p14:modId xmlns:p14="http://schemas.microsoft.com/office/powerpoint/2010/main" val="2417396270"/>
              </p:ext>
            </p:extLst>
          </p:nvPr>
        </p:nvGraphicFramePr>
        <p:xfrm>
          <a:off x="994579" y="6049880"/>
          <a:ext cx="4073416" cy="381000"/>
        </p:xfrm>
        <a:graphic>
          <a:graphicData uri="http://schemas.openxmlformats.org/drawingml/2006/table">
            <a:tbl>
              <a:tblPr>
                <a:tableStyleId>{5C22544A-7EE6-4342-B048-85BDC9FD1C3A}</a:tableStyleId>
              </a:tblPr>
              <a:tblGrid>
                <a:gridCol w="4073416"/>
              </a:tblGrid>
              <a:tr h="190500">
                <a:tc>
                  <a:txBody>
                    <a:bodyPr/>
                    <a:lstStyle/>
                    <a:p>
                      <a:pPr algn="l" fontAlgn="b"/>
                      <a:r>
                        <a:rPr lang="en-US" sz="1100" u="none" strike="noStrike" dirty="0">
                          <a:effectLst/>
                        </a:rPr>
                        <a:t>ICAgile </a:t>
                      </a:r>
                      <a:r>
                        <a:rPr lang="en-US" sz="1100" u="none" strike="noStrike" dirty="0" smtClean="0">
                          <a:effectLst/>
                        </a:rPr>
                        <a:t>Fundamentals</a:t>
                      </a:r>
                      <a:r>
                        <a:rPr lang="en-US" sz="1100" u="none" strike="noStrike" baseline="0" dirty="0" smtClean="0">
                          <a:effectLst/>
                        </a:rPr>
                        <a:t> </a:t>
                      </a:r>
                      <a:r>
                        <a:rPr lang="en-US" sz="1100" u="none" strike="noStrike" dirty="0" smtClean="0">
                          <a:effectLst/>
                        </a:rPr>
                        <a:t>earning </a:t>
                      </a:r>
                      <a:r>
                        <a:rPr lang="en-US" sz="1100" u="none" strike="noStrike" dirty="0">
                          <a:effectLst/>
                        </a:rPr>
                        <a:t>Objectives:</a:t>
                      </a:r>
                      <a:endParaRPr lang="en-US" sz="1100" b="0" i="0" u="none" strike="noStrike" dirty="0">
                        <a:solidFill>
                          <a:srgbClr val="000000"/>
                        </a:solidFill>
                        <a:effectLst/>
                        <a:latin typeface="Calibri"/>
                      </a:endParaRPr>
                    </a:p>
                  </a:txBody>
                  <a:tcPr marL="9525" marR="9525" marT="9525" marB="0" anchor="b">
                    <a:solidFill>
                      <a:schemeClr val="bg1"/>
                    </a:solidFill>
                  </a:tcPr>
                </a:tc>
              </a:tr>
              <a:tr h="190500">
                <a:tc>
                  <a:txBody>
                    <a:bodyPr/>
                    <a:lstStyle/>
                    <a:p>
                      <a:pPr algn="l" fontAlgn="b"/>
                      <a:r>
                        <a:rPr lang="en-US" sz="1100" u="sng" strike="noStrike" dirty="0">
                          <a:effectLst/>
                          <a:hlinkClick r:id="rId9"/>
                        </a:rPr>
                        <a:t>https://www.icagile.com/files/2014.AgileFundamentals.pdf</a:t>
                      </a:r>
                      <a:endParaRPr lang="en-US" sz="1100" b="0" i="0" u="sng" strike="noStrike" dirty="0">
                        <a:solidFill>
                          <a:srgbClr val="0000FF"/>
                        </a:solidFill>
                        <a:effectLst/>
                        <a:latin typeface="Calibri"/>
                      </a:endParaRPr>
                    </a:p>
                  </a:txBody>
                  <a:tcPr marL="9525" marR="9525" marT="9525" marB="0" anchor="b">
                    <a:solidFill>
                      <a:schemeClr val="bg1"/>
                    </a:solidFill>
                  </a:tcPr>
                </a:tc>
              </a:tr>
            </a:tbl>
          </a:graphicData>
        </a:graphic>
      </p:graphicFrame>
      <p:sp>
        <p:nvSpPr>
          <p:cNvPr id="10" name="Content Placeholder 1"/>
          <p:cNvSpPr txBox="1">
            <a:spLocks/>
          </p:cNvSpPr>
          <p:nvPr/>
        </p:nvSpPr>
        <p:spPr bwMode="auto">
          <a:xfrm>
            <a:off x="3630029" y="3679603"/>
            <a:ext cx="2209071" cy="2514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accent2">
                    <a:lumMod val="50000"/>
                  </a:schemeClr>
                </a:solidFill>
              </a:rPr>
              <a:t>The Agile </a:t>
            </a:r>
            <a:r>
              <a:rPr lang="en-US" sz="1800" dirty="0" smtClean="0">
                <a:solidFill>
                  <a:schemeClr val="accent2">
                    <a:lumMod val="50000"/>
                  </a:schemeClr>
                </a:solidFill>
              </a:rPr>
              <a:t/>
            </a:r>
            <a:br>
              <a:rPr lang="en-US" sz="1800" dirty="0" smtClean="0">
                <a:solidFill>
                  <a:schemeClr val="accent2">
                    <a:lumMod val="50000"/>
                  </a:schemeClr>
                </a:solidFill>
              </a:rPr>
            </a:br>
            <a:r>
              <a:rPr lang="en-US" sz="1800" dirty="0" smtClean="0">
                <a:solidFill>
                  <a:schemeClr val="accent2">
                    <a:lumMod val="50000"/>
                  </a:schemeClr>
                </a:solidFill>
              </a:rPr>
              <a:t>Coach </a:t>
            </a:r>
            <a:r>
              <a:rPr lang="en-US" sz="1800" dirty="0">
                <a:solidFill>
                  <a:schemeClr val="accent2">
                    <a:lumMod val="50000"/>
                  </a:schemeClr>
                </a:solidFill>
              </a:rPr>
              <a:t>Roles</a:t>
            </a:r>
          </a:p>
          <a:p>
            <a:r>
              <a:rPr lang="en-US" sz="1800" dirty="0">
                <a:solidFill>
                  <a:schemeClr val="accent2">
                    <a:lumMod val="50000"/>
                  </a:schemeClr>
                </a:solidFill>
              </a:rPr>
              <a:t>Coach as Facilitator</a:t>
            </a:r>
          </a:p>
          <a:p>
            <a:r>
              <a:rPr lang="en-US" sz="1800" dirty="0">
                <a:solidFill>
                  <a:schemeClr val="accent2">
                    <a:lumMod val="50000"/>
                  </a:schemeClr>
                </a:solidFill>
              </a:rPr>
              <a:t>Skillfully facilitating the Agile practices</a:t>
            </a:r>
            <a:endParaRPr lang="en-US" sz="1800" dirty="0" smtClean="0">
              <a:solidFill>
                <a:schemeClr val="accent2">
                  <a:lumMod val="50000"/>
                </a:schemeClr>
              </a:solidFill>
            </a:endParaRPr>
          </a:p>
          <a:p>
            <a:endParaRPr lang="en-US" sz="1800" dirty="0">
              <a:solidFill>
                <a:schemeClr val="accent5">
                  <a:lumMod val="50000"/>
                </a:schemeClr>
              </a:solidFill>
            </a:endParaRPr>
          </a:p>
        </p:txBody>
      </p:sp>
      <p:sp>
        <p:nvSpPr>
          <p:cNvPr id="11" name="Content Placeholder 1"/>
          <p:cNvSpPr txBox="1">
            <a:spLocks/>
          </p:cNvSpPr>
          <p:nvPr/>
        </p:nvSpPr>
        <p:spPr bwMode="auto">
          <a:xfrm>
            <a:off x="6379252" y="3618643"/>
            <a:ext cx="2209071" cy="25143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accent6">
                    <a:lumMod val="50000"/>
                  </a:schemeClr>
                </a:solidFill>
              </a:rPr>
              <a:t>Coach as </a:t>
            </a:r>
            <a:r>
              <a:rPr lang="en-US" sz="1800" dirty="0" smtClean="0">
                <a:solidFill>
                  <a:schemeClr val="accent6">
                    <a:lumMod val="50000"/>
                  </a:schemeClr>
                </a:solidFill>
              </a:rPr>
              <a:t>a professional </a:t>
            </a:r>
            <a:r>
              <a:rPr lang="en-US" sz="1800" dirty="0">
                <a:solidFill>
                  <a:schemeClr val="accent6">
                    <a:lumMod val="50000"/>
                  </a:schemeClr>
                </a:solidFill>
              </a:rPr>
              <a:t>coach</a:t>
            </a:r>
          </a:p>
          <a:p>
            <a:r>
              <a:rPr lang="en-US" sz="1800" dirty="0">
                <a:solidFill>
                  <a:schemeClr val="accent6">
                    <a:lumMod val="50000"/>
                  </a:schemeClr>
                </a:solidFill>
              </a:rPr>
              <a:t>Coach as mentor</a:t>
            </a:r>
          </a:p>
          <a:p>
            <a:r>
              <a:rPr lang="en-US" sz="1800" dirty="0">
                <a:solidFill>
                  <a:schemeClr val="accent6">
                    <a:lumMod val="50000"/>
                  </a:schemeClr>
                </a:solidFill>
              </a:rPr>
              <a:t>Coach as teacher</a:t>
            </a:r>
          </a:p>
          <a:p>
            <a:r>
              <a:rPr lang="en-US" sz="1800" dirty="0">
                <a:solidFill>
                  <a:schemeClr val="accent6">
                    <a:lumMod val="50000"/>
                  </a:schemeClr>
                </a:solidFill>
              </a:rPr>
              <a:t>Teams</a:t>
            </a:r>
          </a:p>
          <a:p>
            <a:endParaRPr lang="en-US" sz="1800" dirty="0">
              <a:solidFill>
                <a:schemeClr val="accent6">
                  <a:lumMod val="50000"/>
                </a:schemeClr>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542555376"/>
              </p:ext>
            </p:extLst>
          </p:nvPr>
        </p:nvGraphicFramePr>
        <p:xfrm>
          <a:off x="5608542" y="6046710"/>
          <a:ext cx="3297397" cy="381000"/>
        </p:xfrm>
        <a:graphic>
          <a:graphicData uri="http://schemas.openxmlformats.org/drawingml/2006/table">
            <a:tbl>
              <a:tblPr>
                <a:tableStyleId>{5C22544A-7EE6-4342-B048-85BDC9FD1C3A}</a:tableStyleId>
              </a:tblPr>
              <a:tblGrid>
                <a:gridCol w="3297397"/>
              </a:tblGrid>
              <a:tr h="190500">
                <a:tc>
                  <a:txBody>
                    <a:bodyPr/>
                    <a:lstStyle/>
                    <a:p>
                      <a:pPr algn="l" fontAlgn="b"/>
                      <a:r>
                        <a:rPr lang="en-US" sz="1100" u="none" strike="noStrike" dirty="0">
                          <a:effectLst/>
                        </a:rPr>
                        <a:t>ICAgile </a:t>
                      </a:r>
                      <a:r>
                        <a:rPr lang="en-US" sz="1100" u="none" strike="noStrike" dirty="0" smtClean="0">
                          <a:effectLst/>
                        </a:rPr>
                        <a:t>Coaching Learning </a:t>
                      </a:r>
                      <a:r>
                        <a:rPr lang="en-US" sz="1100" u="none" strike="noStrike" dirty="0">
                          <a:effectLst/>
                        </a:rPr>
                        <a:t>Objectives:</a:t>
                      </a:r>
                      <a:endParaRPr lang="en-US" sz="1100" b="0" i="0" u="none" strike="noStrike" dirty="0">
                        <a:solidFill>
                          <a:srgbClr val="000000"/>
                        </a:solidFill>
                        <a:effectLst/>
                        <a:latin typeface="Calibri"/>
                      </a:endParaRPr>
                    </a:p>
                  </a:txBody>
                  <a:tcPr marL="9525" marR="9525" marT="9525" marB="0" anchor="b">
                    <a:solidFill>
                      <a:schemeClr val="bg1"/>
                    </a:solidFill>
                  </a:tcPr>
                </a:tc>
              </a:tr>
              <a:tr h="190500">
                <a:tc>
                  <a:txBody>
                    <a:bodyPr/>
                    <a:lstStyle/>
                    <a:p>
                      <a:pPr algn="l" fontAlgn="b"/>
                      <a:r>
                        <a:rPr lang="en-US" sz="1100" u="sng" strike="noStrike" dirty="0">
                          <a:effectLst/>
                          <a:hlinkClick r:id="rId10"/>
                        </a:rPr>
                        <a:t>https://icagile.org/files/2014.AgileCoaching.pdf</a:t>
                      </a:r>
                      <a:endParaRPr lang="en-US" sz="1100" b="0" i="0" u="sng" strike="noStrike" dirty="0">
                        <a:solidFill>
                          <a:srgbClr val="0000FF"/>
                        </a:solidFill>
                        <a:effectLst/>
                        <a:latin typeface="Calibri"/>
                      </a:endParaRPr>
                    </a:p>
                  </a:txBody>
                  <a:tcPr marL="9525" marR="9525" marT="9525" marB="0" anchor="b">
                    <a:solidFill>
                      <a:schemeClr val="bg1"/>
                    </a:solidFill>
                  </a:tcPr>
                </a:tc>
              </a:tr>
            </a:tbl>
          </a:graphicData>
        </a:graphic>
      </p:graphicFrame>
    </p:spTree>
    <p:extLst>
      <p:ext uri="{BB962C8B-B14F-4D97-AF65-F5344CB8AC3E}">
        <p14:creationId xmlns:p14="http://schemas.microsoft.com/office/powerpoint/2010/main" val="350747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43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8" fill="hold" nodeType="withEffect">
                                  <p:stCondLst>
                                    <p:cond delay="4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6836" y="2103124"/>
            <a:ext cx="3160517" cy="2468880"/>
          </a:xfrm>
        </p:spPr>
        <p:txBody>
          <a:bodyPr>
            <a:normAutofit/>
          </a:bodyPr>
          <a:lstStyle/>
          <a:p>
            <a:r>
              <a:rPr lang="en-US" dirty="0"/>
              <a:t>Agile Values &amp; </a:t>
            </a:r>
            <a:r>
              <a:rPr lang="en-US" dirty="0" smtClean="0"/>
              <a:t>Principles</a:t>
            </a:r>
            <a:br>
              <a:rPr lang="en-US" dirty="0" smtClean="0"/>
            </a:br>
            <a:r>
              <a:rPr lang="en-US" dirty="0" smtClean="0"/>
              <a:t>and the ATF</a:t>
            </a:r>
            <a:endParaRPr lang="en-US" dirty="0"/>
          </a:p>
        </p:txBody>
      </p:sp>
    </p:spTree>
    <p:extLst>
      <p:ext uri="{BB962C8B-B14F-4D97-AF65-F5344CB8AC3E}">
        <p14:creationId xmlns:p14="http://schemas.microsoft.com/office/powerpoint/2010/main" val="34886541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lumMod val="50000"/>
                  </a:schemeClr>
                </a:solidFill>
              </a:rPr>
              <a:t>The Agile Manifesto:</a:t>
            </a:r>
            <a:br>
              <a:rPr lang="en-US" dirty="0" smtClean="0">
                <a:solidFill>
                  <a:schemeClr val="tx2">
                    <a:lumMod val="50000"/>
                  </a:schemeClr>
                </a:solidFill>
              </a:rPr>
            </a:br>
            <a:r>
              <a:rPr lang="en-US" dirty="0" smtClean="0">
                <a:solidFill>
                  <a:schemeClr val="tx2">
                    <a:lumMod val="50000"/>
                  </a:schemeClr>
                </a:solidFill>
              </a:rPr>
              <a:t>Fundamental Values &amp; Principles</a:t>
            </a:r>
            <a:endParaRPr lang="en-US" dirty="0">
              <a:solidFill>
                <a:schemeClr val="tx2">
                  <a:lumMod val="5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635" y="1194017"/>
            <a:ext cx="8533114" cy="5663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117476" y="6509447"/>
            <a:ext cx="2433680" cy="338554"/>
          </a:xfrm>
          <a:prstGeom prst="rect">
            <a:avLst/>
          </a:prstGeom>
          <a:noFill/>
        </p:spPr>
        <p:txBody>
          <a:bodyPr wrap="none" rtlCol="0">
            <a:spAutoFit/>
          </a:bodyPr>
          <a:lstStyle/>
          <a:p>
            <a:r>
              <a:rPr lang="en-US" sz="1600" dirty="0" smtClean="0">
                <a:solidFill>
                  <a:schemeClr val="tx2">
                    <a:lumMod val="90000"/>
                  </a:schemeClr>
                </a:solidFill>
                <a:hlinkClick r:id="rId4"/>
              </a:rPr>
              <a:t>http</a:t>
            </a:r>
            <a:r>
              <a:rPr lang="en-US" sz="1600" dirty="0">
                <a:solidFill>
                  <a:schemeClr val="tx2">
                    <a:lumMod val="90000"/>
                  </a:schemeClr>
                </a:solidFill>
                <a:hlinkClick r:id="rId4"/>
              </a:rPr>
              <a:t>://agilemanifesto.org/</a:t>
            </a:r>
            <a:endParaRPr lang="en-US" sz="1600" dirty="0">
              <a:solidFill>
                <a:schemeClr val="tx2">
                  <a:lumMod val="90000"/>
                </a:schemeClr>
              </a:solidFill>
            </a:endParaRPr>
          </a:p>
        </p:txBody>
      </p:sp>
    </p:spTree>
    <p:extLst>
      <p:ext uri="{BB962C8B-B14F-4D97-AF65-F5344CB8AC3E}">
        <p14:creationId xmlns:p14="http://schemas.microsoft.com/office/powerpoint/2010/main" val="21118327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lumMod val="75000"/>
                  </a:schemeClr>
                </a:solidFill>
              </a:rPr>
              <a:t>Activity:</a:t>
            </a:r>
            <a:r>
              <a:rPr lang="en-US" dirty="0" smtClean="0">
                <a:solidFill>
                  <a:schemeClr val="accent1">
                    <a:lumMod val="60000"/>
                    <a:lumOff val="40000"/>
                  </a:schemeClr>
                </a:solidFill>
              </a:rPr>
              <a:t> </a:t>
            </a:r>
            <a:br>
              <a:rPr lang="en-US" dirty="0" smtClean="0">
                <a:solidFill>
                  <a:schemeClr val="accent1">
                    <a:lumMod val="60000"/>
                    <a:lumOff val="40000"/>
                  </a:schemeClr>
                </a:solidFill>
              </a:rPr>
            </a:br>
            <a:r>
              <a:rPr lang="en-US" dirty="0" smtClean="0">
                <a:solidFill>
                  <a:schemeClr val="tx2">
                    <a:lumMod val="10000"/>
                  </a:schemeClr>
                </a:solidFill>
              </a:rPr>
              <a:t>Agile Values &amp; Principles for the ATF</a:t>
            </a:r>
            <a:endParaRPr lang="en-US" dirty="0">
              <a:solidFill>
                <a:schemeClr val="tx2">
                  <a:lumMod val="10000"/>
                </a:schemeClr>
              </a:solidFill>
            </a:endParaRPr>
          </a:p>
        </p:txBody>
      </p:sp>
      <p:sp>
        <p:nvSpPr>
          <p:cNvPr id="4" name="Content Placeholder 6"/>
          <p:cNvSpPr>
            <a:spLocks noGrp="1"/>
          </p:cNvSpPr>
          <p:nvPr>
            <p:ph sz="quarter" idx="10"/>
          </p:nvPr>
        </p:nvSpPr>
        <p:spPr>
          <a:xfrm>
            <a:off x="304800" y="1407393"/>
            <a:ext cx="6883900" cy="4501038"/>
          </a:xfrm>
          <a:noFill/>
        </p:spPr>
        <p:txBody>
          <a:bodyPr numCol="1">
            <a:normAutofit fontScale="92500" lnSpcReduction="10000"/>
          </a:bodyPr>
          <a:lstStyle/>
          <a:p>
            <a:r>
              <a:rPr lang="en-US" sz="2400" b="1" dirty="0" smtClean="0">
                <a:solidFill>
                  <a:schemeClr val="accent1">
                    <a:lumMod val="75000"/>
                  </a:schemeClr>
                </a:solidFill>
              </a:rPr>
              <a:t>Set </a:t>
            </a:r>
            <a:r>
              <a:rPr lang="en-US" sz="2400" b="1" dirty="0">
                <a:solidFill>
                  <a:schemeClr val="accent1">
                    <a:lumMod val="75000"/>
                  </a:schemeClr>
                </a:solidFill>
              </a:rPr>
              <a:t>Up </a:t>
            </a:r>
            <a:r>
              <a:rPr lang="en-US" sz="2400" dirty="0" smtClean="0">
                <a:solidFill>
                  <a:schemeClr val="tx2">
                    <a:lumMod val="10000"/>
                  </a:schemeClr>
                </a:solidFill>
              </a:rPr>
              <a:t>4 minutes </a:t>
            </a:r>
          </a:p>
          <a:p>
            <a:pPr lvl="1"/>
            <a:r>
              <a:rPr lang="en-US" sz="2000" dirty="0" smtClean="0">
                <a:solidFill>
                  <a:schemeClr val="tx2">
                    <a:lumMod val="10000"/>
                  </a:schemeClr>
                </a:solidFill>
              </a:rPr>
              <a:t>Self-organize into teams of 2-3 people </a:t>
            </a:r>
          </a:p>
          <a:p>
            <a:pPr lvl="1"/>
            <a:r>
              <a:rPr lang="en-US" sz="2000" dirty="0" smtClean="0">
                <a:solidFill>
                  <a:schemeClr val="tx2">
                    <a:lumMod val="10000"/>
                  </a:schemeClr>
                </a:solidFill>
              </a:rPr>
              <a:t>Each team will pick </a:t>
            </a:r>
            <a:r>
              <a:rPr lang="en-US" sz="2000" i="1" dirty="0" smtClean="0">
                <a:solidFill>
                  <a:schemeClr val="tx2">
                    <a:lumMod val="10000"/>
                  </a:schemeClr>
                </a:solidFill>
              </a:rPr>
              <a:t>one value </a:t>
            </a:r>
            <a:r>
              <a:rPr lang="en-US" sz="2000" dirty="0" smtClean="0">
                <a:solidFill>
                  <a:schemeClr val="tx2">
                    <a:lumMod val="10000"/>
                  </a:schemeClr>
                </a:solidFill>
              </a:rPr>
              <a:t>and </a:t>
            </a:r>
            <a:r>
              <a:rPr lang="en-US" sz="2000" i="1" dirty="0" smtClean="0">
                <a:solidFill>
                  <a:schemeClr val="tx2">
                    <a:lumMod val="10000"/>
                  </a:schemeClr>
                </a:solidFill>
              </a:rPr>
              <a:t>one principle </a:t>
            </a:r>
            <a:r>
              <a:rPr lang="en-US" sz="2000" dirty="0" smtClean="0">
                <a:solidFill>
                  <a:schemeClr val="tx2">
                    <a:lumMod val="10000"/>
                  </a:schemeClr>
                </a:solidFill>
              </a:rPr>
              <a:t/>
            </a:r>
            <a:br>
              <a:rPr lang="en-US" sz="2000" dirty="0" smtClean="0">
                <a:solidFill>
                  <a:schemeClr val="tx2">
                    <a:lumMod val="10000"/>
                  </a:schemeClr>
                </a:solidFill>
              </a:rPr>
            </a:br>
            <a:r>
              <a:rPr lang="en-US" sz="2000" dirty="0" smtClean="0">
                <a:solidFill>
                  <a:schemeClr val="tx2">
                    <a:lumMod val="10000"/>
                  </a:schemeClr>
                </a:solidFill>
              </a:rPr>
              <a:t>from the Agile Manifesto</a:t>
            </a:r>
          </a:p>
          <a:p>
            <a:endParaRPr lang="en-US" sz="2400" dirty="0" smtClean="0">
              <a:solidFill>
                <a:schemeClr val="tx2">
                  <a:lumMod val="10000"/>
                </a:schemeClr>
              </a:solidFill>
            </a:endParaRPr>
          </a:p>
          <a:p>
            <a:r>
              <a:rPr lang="en-US" sz="2400" b="1" dirty="0">
                <a:solidFill>
                  <a:schemeClr val="accent1">
                    <a:lumMod val="75000"/>
                  </a:schemeClr>
                </a:solidFill>
              </a:rPr>
              <a:t>Discuss</a:t>
            </a:r>
            <a:r>
              <a:rPr lang="en-US" sz="2400" dirty="0">
                <a:solidFill>
                  <a:schemeClr val="tx2">
                    <a:lumMod val="10000"/>
                  </a:schemeClr>
                </a:solidFill>
              </a:rPr>
              <a:t> </a:t>
            </a:r>
            <a:r>
              <a:rPr lang="en-US" sz="2400" dirty="0" smtClean="0">
                <a:solidFill>
                  <a:schemeClr val="tx2">
                    <a:lumMod val="10000"/>
                  </a:schemeClr>
                </a:solidFill>
              </a:rPr>
              <a:t>10 minutes</a:t>
            </a:r>
          </a:p>
          <a:p>
            <a:pPr lvl="1"/>
            <a:r>
              <a:rPr lang="en-US" sz="2000" dirty="0" smtClean="0">
                <a:solidFill>
                  <a:schemeClr val="tx2">
                    <a:lumMod val="10000"/>
                  </a:schemeClr>
                </a:solidFill>
              </a:rPr>
              <a:t>Each team will discuss why or how this item is important from the ATF’s perspective, what the ATF needs to consider and do based on the selected value and principle.</a:t>
            </a:r>
          </a:p>
          <a:p>
            <a:endParaRPr lang="en-US" sz="2400" dirty="0" smtClean="0">
              <a:solidFill>
                <a:schemeClr val="tx2">
                  <a:lumMod val="10000"/>
                </a:schemeClr>
              </a:solidFill>
            </a:endParaRPr>
          </a:p>
          <a:p>
            <a:r>
              <a:rPr lang="en-US" sz="2400" b="1" dirty="0">
                <a:solidFill>
                  <a:schemeClr val="accent1">
                    <a:lumMod val="75000"/>
                  </a:schemeClr>
                </a:solidFill>
              </a:rPr>
              <a:t>Share</a:t>
            </a:r>
            <a:r>
              <a:rPr lang="en-US" sz="2400" dirty="0">
                <a:solidFill>
                  <a:schemeClr val="tx2">
                    <a:lumMod val="10000"/>
                  </a:schemeClr>
                </a:solidFill>
              </a:rPr>
              <a:t> </a:t>
            </a:r>
            <a:r>
              <a:rPr lang="en-US" sz="2400" dirty="0" smtClean="0">
                <a:solidFill>
                  <a:schemeClr val="tx2">
                    <a:lumMod val="10000"/>
                  </a:schemeClr>
                </a:solidFill>
              </a:rPr>
              <a:t>2-3 minutes each</a:t>
            </a:r>
          </a:p>
          <a:p>
            <a:pPr lvl="1"/>
            <a:r>
              <a:rPr lang="en-US" sz="2000" dirty="0" smtClean="0">
                <a:solidFill>
                  <a:schemeClr val="tx2">
                    <a:lumMod val="10000"/>
                  </a:schemeClr>
                </a:solidFill>
              </a:rPr>
              <a:t>Each team will present its insights for class discussion</a:t>
            </a:r>
            <a:endParaRPr lang="en-US" sz="2400" dirty="0">
              <a:solidFill>
                <a:schemeClr val="tx2">
                  <a:lumMod val="10000"/>
                </a:schemeClr>
              </a:solidFill>
            </a:endParaRPr>
          </a:p>
        </p:txBody>
      </p:sp>
      <p:pic>
        <p:nvPicPr>
          <p:cNvPr id="5" name="Picture 2" descr="Image result for 10 minu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449" y="3239415"/>
            <a:ext cx="978535" cy="119537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Image result for 4 minutes stopwatch"/>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722" y="1304924"/>
            <a:ext cx="1048262" cy="141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descr="Image result for 3 minutes stopwat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0820" y="4676775"/>
            <a:ext cx="879791" cy="87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220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768444" y="3727628"/>
            <a:ext cx="5394232" cy="1031007"/>
          </a:xfrm>
          <a:noFill/>
        </p:spPr>
        <p:txBody>
          <a:bodyPr numCol="1"/>
          <a:lstStyle/>
          <a:p>
            <a:r>
              <a:rPr lang="en-US" sz="1800" b="1" dirty="0">
                <a:solidFill>
                  <a:schemeClr val="tx2">
                    <a:lumMod val="10000"/>
                  </a:schemeClr>
                </a:solidFill>
              </a:rPr>
              <a:t>Each team </a:t>
            </a:r>
            <a:r>
              <a:rPr lang="en-US" sz="1800" b="1" dirty="0" smtClean="0">
                <a:solidFill>
                  <a:schemeClr val="tx2">
                    <a:lumMod val="10000"/>
                  </a:schemeClr>
                </a:solidFill>
              </a:rPr>
              <a:t>presents </a:t>
            </a:r>
            <a:r>
              <a:rPr lang="en-US" sz="1800" b="1" dirty="0">
                <a:solidFill>
                  <a:schemeClr val="tx2">
                    <a:lumMod val="10000"/>
                  </a:schemeClr>
                </a:solidFill>
              </a:rPr>
              <a:t>their findings to the class</a:t>
            </a:r>
          </a:p>
          <a:p>
            <a:r>
              <a:rPr lang="en-US" sz="1800" b="1" dirty="0" smtClean="0">
                <a:solidFill>
                  <a:schemeClr val="tx2">
                    <a:lumMod val="10000"/>
                  </a:schemeClr>
                </a:solidFill>
              </a:rPr>
              <a:t>2 - 3 minutes per team</a:t>
            </a:r>
          </a:p>
        </p:txBody>
      </p:sp>
      <p:sp>
        <p:nvSpPr>
          <p:cNvPr id="3" name="Title 2"/>
          <p:cNvSpPr>
            <a:spLocks noGrp="1"/>
          </p:cNvSpPr>
          <p:nvPr>
            <p:ph type="title"/>
          </p:nvPr>
        </p:nvSpPr>
        <p:spPr>
          <a:xfrm>
            <a:off x="1588910" y="264160"/>
            <a:ext cx="7264839" cy="887884"/>
          </a:xfrm>
        </p:spPr>
        <p:txBody>
          <a:bodyPr/>
          <a:lstStyle/>
          <a:p>
            <a:r>
              <a:rPr lang="en-US" dirty="0" smtClean="0">
                <a:solidFill>
                  <a:srgbClr val="C00000"/>
                </a:solidFill>
              </a:rPr>
              <a:t>Debrief </a:t>
            </a:r>
            <a:r>
              <a:rPr lang="en-US" dirty="0" smtClean="0">
                <a:solidFill>
                  <a:schemeClr val="tx2">
                    <a:lumMod val="10000"/>
                  </a:schemeClr>
                </a:solidFill>
              </a:rPr>
              <a:t>– Agile Values &amp; Principles</a:t>
            </a:r>
            <a:endParaRPr lang="en-US" dirty="0">
              <a:solidFill>
                <a:schemeClr val="tx2">
                  <a:lumMod val="10000"/>
                </a:schemeClr>
              </a:solidFill>
            </a:endParaRPr>
          </a:p>
        </p:txBody>
      </p:sp>
      <p:sp>
        <p:nvSpPr>
          <p:cNvPr id="5" name="TextBox 4"/>
          <p:cNvSpPr txBox="1"/>
          <p:nvPr/>
        </p:nvSpPr>
        <p:spPr>
          <a:xfrm>
            <a:off x="273142" y="1641735"/>
            <a:ext cx="8489858" cy="1477328"/>
          </a:xfrm>
          <a:prstGeom prst="rect">
            <a:avLst/>
          </a:prstGeom>
          <a:solidFill>
            <a:schemeClr val="accent6">
              <a:lumMod val="20000"/>
              <a:lumOff val="80000"/>
            </a:schemeClr>
          </a:solidFill>
          <a:effectLst>
            <a:glow rad="101600">
              <a:schemeClr val="accent6">
                <a:satMod val="175000"/>
                <a:alpha val="40000"/>
              </a:schemeClr>
            </a:glow>
          </a:effectLst>
        </p:spPr>
        <p:txBody>
          <a:bodyPr wrap="square" rtlCol="0" anchor="ctr">
            <a:spAutoFit/>
          </a:bodyPr>
          <a:lstStyle/>
          <a:p>
            <a:pPr algn="ctr">
              <a:lnSpc>
                <a:spcPct val="150000"/>
              </a:lnSpc>
              <a:spcBef>
                <a:spcPts val="600"/>
              </a:spcBef>
              <a:spcAft>
                <a:spcPts val="600"/>
              </a:spcAft>
            </a:pPr>
            <a:r>
              <a:rPr lang="en-US" sz="2000" b="1" dirty="0" smtClean="0">
                <a:solidFill>
                  <a:schemeClr val="tx2">
                    <a:lumMod val="10000"/>
                  </a:schemeClr>
                </a:solidFill>
              </a:rPr>
              <a:t>Why </a:t>
            </a:r>
            <a:r>
              <a:rPr lang="en-US" sz="2000" b="1" dirty="0">
                <a:solidFill>
                  <a:schemeClr val="tx2">
                    <a:lumMod val="10000"/>
                  </a:schemeClr>
                </a:solidFill>
              </a:rPr>
              <a:t>or how is the value/principle </a:t>
            </a:r>
            <a:r>
              <a:rPr lang="en-US" sz="2000" b="1" dirty="0" smtClean="0">
                <a:solidFill>
                  <a:schemeClr val="tx2">
                    <a:lumMod val="10000"/>
                  </a:schemeClr>
                </a:solidFill>
              </a:rPr>
              <a:t/>
            </a:r>
            <a:br>
              <a:rPr lang="en-US" sz="2000" b="1" dirty="0" smtClean="0">
                <a:solidFill>
                  <a:schemeClr val="tx2">
                    <a:lumMod val="10000"/>
                  </a:schemeClr>
                </a:solidFill>
              </a:rPr>
            </a:br>
            <a:r>
              <a:rPr lang="en-US" sz="2000" b="1" dirty="0" smtClean="0">
                <a:solidFill>
                  <a:schemeClr val="tx2">
                    <a:lumMod val="10000"/>
                  </a:schemeClr>
                </a:solidFill>
              </a:rPr>
              <a:t>your team picked</a:t>
            </a:r>
            <a:br>
              <a:rPr lang="en-US" sz="2000" b="1" dirty="0" smtClean="0">
                <a:solidFill>
                  <a:schemeClr val="tx2">
                    <a:lumMod val="10000"/>
                  </a:schemeClr>
                </a:solidFill>
              </a:rPr>
            </a:br>
            <a:r>
              <a:rPr lang="en-US" sz="2000" b="1" dirty="0" smtClean="0">
                <a:solidFill>
                  <a:schemeClr val="tx2">
                    <a:lumMod val="10000"/>
                  </a:schemeClr>
                </a:solidFill>
              </a:rPr>
              <a:t>important </a:t>
            </a:r>
            <a:r>
              <a:rPr lang="en-US" sz="2000" b="1" dirty="0">
                <a:solidFill>
                  <a:schemeClr val="tx2">
                    <a:lumMod val="10000"/>
                  </a:schemeClr>
                </a:solidFill>
              </a:rPr>
              <a:t>from the </a:t>
            </a:r>
            <a:r>
              <a:rPr lang="en-US" sz="2000" b="1" dirty="0" smtClean="0">
                <a:solidFill>
                  <a:schemeClr val="tx2">
                    <a:lumMod val="10000"/>
                  </a:schemeClr>
                </a:solidFill>
              </a:rPr>
              <a:t>ATF’s </a:t>
            </a:r>
            <a:r>
              <a:rPr lang="en-US" sz="2000" b="1" dirty="0">
                <a:solidFill>
                  <a:schemeClr val="tx2">
                    <a:lumMod val="10000"/>
                  </a:schemeClr>
                </a:solidFill>
              </a:rPr>
              <a:t>perspective</a:t>
            </a:r>
            <a:r>
              <a:rPr lang="en-US" sz="2000" b="1" dirty="0" smtClean="0">
                <a:solidFill>
                  <a:schemeClr val="tx2">
                    <a:lumMod val="10000"/>
                  </a:schemeClr>
                </a:solidFill>
              </a:rPr>
              <a:t>?</a:t>
            </a:r>
            <a:endParaRPr lang="en-US" sz="2000" dirty="0" smtClean="0">
              <a:solidFill>
                <a:schemeClr val="tx2">
                  <a:lumMod val="10000"/>
                </a:schemeClr>
              </a:solidFill>
            </a:endParaRPr>
          </a:p>
        </p:txBody>
      </p:sp>
      <p:cxnSp>
        <p:nvCxnSpPr>
          <p:cNvPr id="8" name="Straight Connector 7"/>
          <p:cNvCxnSpPr/>
          <p:nvPr/>
        </p:nvCxnSpPr>
        <p:spPr>
          <a:xfrm>
            <a:off x="1432560" y="5285837"/>
            <a:ext cx="580136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42" name="Picture 2" descr="Image result for 3 minutes stopwa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775" y="3333749"/>
            <a:ext cx="1476375"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594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upload.wikimedia.org/wikipedia/commons/b/ba/Working_Together_Teamwork_Puzzle_Concept.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2585" y="1636162"/>
            <a:ext cx="2239403" cy="22394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69392" y="6422341"/>
            <a:ext cx="2910925" cy="276999"/>
          </a:xfrm>
          <a:prstGeom prst="rect">
            <a:avLst/>
          </a:prstGeom>
          <a:noFill/>
        </p:spPr>
        <p:txBody>
          <a:bodyPr wrap="none" rtlCol="0">
            <a:spAutoFit/>
          </a:bodyPr>
          <a:lstStyle/>
          <a:p>
            <a:r>
              <a:rPr lang="en-US" sz="1200" dirty="0" smtClean="0">
                <a:solidFill>
                  <a:srgbClr val="000000"/>
                </a:solidFill>
              </a:rPr>
              <a:t>Image Credit</a:t>
            </a:r>
            <a:r>
              <a:rPr lang="en-US" sz="1200" dirty="0">
                <a:solidFill>
                  <a:srgbClr val="000000"/>
                </a:solidFill>
              </a:rPr>
              <a:t>: http://www.lumaxart.com/ </a:t>
            </a:r>
          </a:p>
        </p:txBody>
      </p:sp>
      <p:sp>
        <p:nvSpPr>
          <p:cNvPr id="3" name="Title 2"/>
          <p:cNvSpPr>
            <a:spLocks noGrp="1"/>
          </p:cNvSpPr>
          <p:nvPr>
            <p:ph type="title"/>
          </p:nvPr>
        </p:nvSpPr>
        <p:spPr>
          <a:xfrm>
            <a:off x="2880507" y="3379142"/>
            <a:ext cx="3452391" cy="1886557"/>
          </a:xfrm>
        </p:spPr>
        <p:txBody>
          <a:bodyPr>
            <a:normAutofit/>
          </a:bodyPr>
          <a:lstStyle/>
          <a:p>
            <a:pPr algn="ctr"/>
            <a:r>
              <a:rPr lang="en-US" sz="3200" dirty="0" smtClean="0">
                <a:solidFill>
                  <a:schemeClr val="tx2">
                    <a:lumMod val="10000"/>
                  </a:schemeClr>
                </a:solidFill>
              </a:rPr>
              <a:t>VTF Partnerships – It’s a Team</a:t>
            </a:r>
            <a:endParaRPr lang="en-US" sz="3200" dirty="0">
              <a:solidFill>
                <a:schemeClr val="tx2">
                  <a:lumMod val="10000"/>
                </a:schemeClr>
              </a:solidFill>
            </a:endParaRPr>
          </a:p>
        </p:txBody>
      </p:sp>
      <p:sp>
        <p:nvSpPr>
          <p:cNvPr id="9" name="TextBox 8"/>
          <p:cNvSpPr txBox="1"/>
          <p:nvPr/>
        </p:nvSpPr>
        <p:spPr>
          <a:xfrm>
            <a:off x="1094864" y="1996352"/>
            <a:ext cx="1478482" cy="400110"/>
          </a:xfrm>
          <a:prstGeom prst="rect">
            <a:avLst/>
          </a:prstGeom>
          <a:noFill/>
        </p:spPr>
        <p:txBody>
          <a:bodyPr wrap="none" rtlCol="0">
            <a:spAutoFit/>
          </a:bodyPr>
          <a:lstStyle/>
          <a:p>
            <a:r>
              <a:rPr lang="en-US" sz="2000" b="1" dirty="0" smtClean="0">
                <a:solidFill>
                  <a:srgbClr val="000000"/>
                </a:solidFill>
              </a:rPr>
              <a:t>ATF &amp; VTF</a:t>
            </a:r>
            <a:endParaRPr lang="en-US" sz="2000" b="1" dirty="0">
              <a:solidFill>
                <a:srgbClr val="000000"/>
              </a:solidFill>
            </a:endParaRPr>
          </a:p>
        </p:txBody>
      </p:sp>
      <p:sp>
        <p:nvSpPr>
          <p:cNvPr id="10" name="TextBox 9"/>
          <p:cNvSpPr txBox="1"/>
          <p:nvPr/>
        </p:nvSpPr>
        <p:spPr>
          <a:xfrm>
            <a:off x="275052" y="4405202"/>
            <a:ext cx="2507417" cy="707886"/>
          </a:xfrm>
          <a:prstGeom prst="rect">
            <a:avLst/>
          </a:prstGeom>
          <a:noFill/>
        </p:spPr>
        <p:txBody>
          <a:bodyPr wrap="none" rtlCol="0">
            <a:spAutoFit/>
          </a:bodyPr>
          <a:lstStyle/>
          <a:p>
            <a:pPr algn="ctr"/>
            <a:r>
              <a:rPr lang="en-US" sz="2000" b="1" dirty="0" smtClean="0">
                <a:solidFill>
                  <a:srgbClr val="000000"/>
                </a:solidFill>
              </a:rPr>
              <a:t>ATF &amp; Managers of</a:t>
            </a:r>
            <a:br>
              <a:rPr lang="en-US" sz="2000" b="1" dirty="0" smtClean="0">
                <a:solidFill>
                  <a:srgbClr val="000000"/>
                </a:solidFill>
              </a:rPr>
            </a:br>
            <a:r>
              <a:rPr lang="en-US" sz="2000" b="1" dirty="0" smtClean="0">
                <a:solidFill>
                  <a:srgbClr val="000000"/>
                </a:solidFill>
              </a:rPr>
              <a:t>Team Members</a:t>
            </a:r>
            <a:endParaRPr lang="en-US" sz="2000" b="1" dirty="0">
              <a:solidFill>
                <a:srgbClr val="000000"/>
              </a:solidFill>
            </a:endParaRPr>
          </a:p>
        </p:txBody>
      </p:sp>
      <p:sp>
        <p:nvSpPr>
          <p:cNvPr id="11" name="TextBox 10"/>
          <p:cNvSpPr txBox="1"/>
          <p:nvPr/>
        </p:nvSpPr>
        <p:spPr>
          <a:xfrm>
            <a:off x="6425161" y="2003824"/>
            <a:ext cx="2060372" cy="707886"/>
          </a:xfrm>
          <a:prstGeom prst="rect">
            <a:avLst/>
          </a:prstGeom>
          <a:noFill/>
        </p:spPr>
        <p:txBody>
          <a:bodyPr wrap="none" rtlCol="0">
            <a:spAutoFit/>
          </a:bodyPr>
          <a:lstStyle/>
          <a:p>
            <a:pPr algn="ctr"/>
            <a:r>
              <a:rPr lang="en-US" sz="2000" b="1" dirty="0" smtClean="0">
                <a:solidFill>
                  <a:srgbClr val="000000"/>
                </a:solidFill>
              </a:rPr>
              <a:t>ATF &amp; Delivery </a:t>
            </a:r>
            <a:br>
              <a:rPr lang="en-US" sz="2000" b="1" dirty="0" smtClean="0">
                <a:solidFill>
                  <a:srgbClr val="000000"/>
                </a:solidFill>
              </a:rPr>
            </a:br>
            <a:r>
              <a:rPr lang="en-US" sz="2000" b="1" dirty="0" smtClean="0">
                <a:solidFill>
                  <a:srgbClr val="000000"/>
                </a:solidFill>
              </a:rPr>
              <a:t>Team</a:t>
            </a:r>
            <a:endParaRPr lang="en-US" sz="2000" b="1" dirty="0">
              <a:solidFill>
                <a:srgbClr val="000000"/>
              </a:solidFill>
            </a:endParaRPr>
          </a:p>
        </p:txBody>
      </p:sp>
      <p:sp>
        <p:nvSpPr>
          <p:cNvPr id="12" name="TextBox 11"/>
          <p:cNvSpPr txBox="1"/>
          <p:nvPr/>
        </p:nvSpPr>
        <p:spPr>
          <a:xfrm>
            <a:off x="6394007" y="4559090"/>
            <a:ext cx="1795684" cy="707886"/>
          </a:xfrm>
          <a:prstGeom prst="rect">
            <a:avLst/>
          </a:prstGeom>
          <a:noFill/>
        </p:spPr>
        <p:txBody>
          <a:bodyPr wrap="none" rtlCol="0">
            <a:spAutoFit/>
          </a:bodyPr>
          <a:lstStyle/>
          <a:p>
            <a:r>
              <a:rPr lang="en-US" sz="2000" b="1" dirty="0" smtClean="0">
                <a:solidFill>
                  <a:srgbClr val="000000"/>
                </a:solidFill>
              </a:rPr>
              <a:t>ATF &amp; Other </a:t>
            </a:r>
            <a:br>
              <a:rPr lang="en-US" sz="2000" b="1" dirty="0" smtClean="0">
                <a:solidFill>
                  <a:srgbClr val="000000"/>
                </a:solidFill>
              </a:rPr>
            </a:br>
            <a:r>
              <a:rPr lang="en-US" sz="2000" b="1" dirty="0" smtClean="0">
                <a:solidFill>
                  <a:srgbClr val="000000"/>
                </a:solidFill>
              </a:rPr>
              <a:t>Stakeholders</a:t>
            </a:r>
            <a:endParaRPr lang="en-US" sz="2000" b="1" dirty="0">
              <a:solidFill>
                <a:srgbClr val="000000"/>
              </a:solidFill>
            </a:endParaRPr>
          </a:p>
        </p:txBody>
      </p:sp>
    </p:spTree>
    <p:extLst>
      <p:ext uri="{BB962C8B-B14F-4D97-AF65-F5344CB8AC3E}">
        <p14:creationId xmlns:p14="http://schemas.microsoft.com/office/powerpoint/2010/main" val="3038048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158" y="1268326"/>
            <a:ext cx="4573287" cy="2208760"/>
          </a:xfrm>
        </p:spPr>
        <p:txBody>
          <a:bodyPr/>
          <a:lstStyle/>
          <a:p>
            <a:pPr marL="457200" indent="-457200">
              <a:lnSpc>
                <a:spcPct val="150000"/>
              </a:lnSpc>
              <a:buFont typeface="+mj-lt"/>
              <a:buAutoNum type="alphaLcParenR"/>
            </a:pPr>
            <a:r>
              <a:rPr lang="en-US" dirty="0" smtClean="0">
                <a:solidFill>
                  <a:schemeClr val="tx2">
                    <a:lumMod val="10000"/>
                  </a:schemeClr>
                </a:solidFill>
              </a:rPr>
              <a:t>Your boss told you</a:t>
            </a:r>
          </a:p>
          <a:p>
            <a:pPr marL="457200" indent="-457200">
              <a:lnSpc>
                <a:spcPct val="150000"/>
              </a:lnSpc>
              <a:buFont typeface="+mj-lt"/>
              <a:buAutoNum type="alphaLcParenR"/>
            </a:pPr>
            <a:r>
              <a:rPr lang="en-US" dirty="0" smtClean="0">
                <a:solidFill>
                  <a:schemeClr val="tx2">
                    <a:lumMod val="10000"/>
                  </a:schemeClr>
                </a:solidFill>
              </a:rPr>
              <a:t>You’ll get training credits</a:t>
            </a:r>
          </a:p>
          <a:p>
            <a:pPr marL="457200" indent="-457200">
              <a:lnSpc>
                <a:spcPct val="150000"/>
              </a:lnSpc>
              <a:buFont typeface="+mj-lt"/>
              <a:buAutoNum type="alphaLcParenR"/>
            </a:pPr>
            <a:r>
              <a:rPr lang="en-US" dirty="0" smtClean="0">
                <a:solidFill>
                  <a:schemeClr val="tx2">
                    <a:lumMod val="10000"/>
                  </a:schemeClr>
                </a:solidFill>
              </a:rPr>
              <a:t>Or? -- Tell us!</a:t>
            </a:r>
            <a:endParaRPr lang="en-US" dirty="0">
              <a:solidFill>
                <a:schemeClr val="tx2">
                  <a:lumMod val="10000"/>
                </a:schemeClr>
              </a:solidFill>
            </a:endParaRPr>
          </a:p>
          <a:p>
            <a:pPr marL="457200" indent="-457200">
              <a:buFont typeface="+mj-lt"/>
              <a:buAutoNum type="alphaLcParenR"/>
            </a:pPr>
            <a:endParaRPr lang="en-US" dirty="0">
              <a:solidFill>
                <a:schemeClr val="tx2">
                  <a:lumMod val="10000"/>
                </a:schemeClr>
              </a:solidFill>
            </a:endParaRPr>
          </a:p>
        </p:txBody>
      </p:sp>
      <p:sp>
        <p:nvSpPr>
          <p:cNvPr id="3" name="Title 2"/>
          <p:cNvSpPr>
            <a:spLocks noGrp="1"/>
          </p:cNvSpPr>
          <p:nvPr>
            <p:ph type="title"/>
          </p:nvPr>
        </p:nvSpPr>
        <p:spPr/>
        <p:txBody>
          <a:bodyPr/>
          <a:lstStyle/>
          <a:p>
            <a:r>
              <a:rPr lang="en-US" dirty="0" smtClean="0">
                <a:solidFill>
                  <a:schemeClr val="tx2">
                    <a:lumMod val="10000"/>
                  </a:schemeClr>
                </a:solidFill>
              </a:rPr>
              <a:t>Introductions</a:t>
            </a:r>
            <a:endParaRPr lang="en-US" dirty="0">
              <a:solidFill>
                <a:schemeClr val="tx2">
                  <a:lumMod val="10000"/>
                </a:schemeClr>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3270" y="814841"/>
            <a:ext cx="3303884" cy="1856468"/>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145" y="3243294"/>
            <a:ext cx="2085530" cy="2433119"/>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2815236" y="3294602"/>
            <a:ext cx="6038513" cy="1323439"/>
          </a:xfrm>
          <a:prstGeom prst="rect">
            <a:avLst/>
          </a:prstGeom>
          <a:noFill/>
          <a:ln w="38100">
            <a:solidFill>
              <a:schemeClr val="accent2"/>
            </a:solidFill>
          </a:ln>
        </p:spPr>
        <p:txBody>
          <a:bodyPr wrap="none" rtlCol="0">
            <a:spAutoFit/>
          </a:bodyPr>
          <a:lstStyle/>
          <a:p>
            <a:r>
              <a:rPr lang="en-US" sz="2000" b="1" dirty="0" smtClean="0">
                <a:solidFill>
                  <a:srgbClr val="C00000"/>
                </a:solidFill>
              </a:rPr>
              <a:t>Introduce yourself by sharing something about </a:t>
            </a:r>
            <a:endParaRPr lang="en-US" sz="2000" dirty="0" smtClean="0">
              <a:solidFill>
                <a:srgbClr val="C00000"/>
              </a:solidFill>
            </a:endParaRPr>
          </a:p>
          <a:p>
            <a:pPr marL="628650" lvl="1" indent="-171450">
              <a:buFont typeface="Arial" pitchFamily="34" charset="0"/>
              <a:buChar char="•"/>
            </a:pPr>
            <a:r>
              <a:rPr lang="en-US" sz="2000" b="1" dirty="0" smtClean="0">
                <a:solidFill>
                  <a:schemeClr val="accent1"/>
                </a:solidFill>
              </a:rPr>
              <a:t>Your work</a:t>
            </a:r>
          </a:p>
          <a:p>
            <a:pPr marL="628650" lvl="1" indent="-171450">
              <a:buFont typeface="Arial" pitchFamily="34" charset="0"/>
              <a:buChar char="•"/>
            </a:pPr>
            <a:r>
              <a:rPr lang="en-US" sz="2000" b="1" dirty="0" smtClean="0">
                <a:solidFill>
                  <a:schemeClr val="accent1"/>
                </a:solidFill>
              </a:rPr>
              <a:t>Personal life (incl. a fun fact)</a:t>
            </a:r>
          </a:p>
          <a:p>
            <a:pPr marL="628650" lvl="1" indent="-171450">
              <a:buFont typeface="Arial" pitchFamily="34" charset="0"/>
              <a:buChar char="•"/>
            </a:pPr>
            <a:r>
              <a:rPr lang="en-US" sz="2000" b="1" dirty="0" smtClean="0">
                <a:solidFill>
                  <a:schemeClr val="accent1"/>
                </a:solidFill>
              </a:rPr>
              <a:t>Why you are here</a:t>
            </a:r>
          </a:p>
        </p:txBody>
      </p:sp>
    </p:spTree>
    <p:extLst>
      <p:ext uri="{BB962C8B-B14F-4D97-AF65-F5344CB8AC3E}">
        <p14:creationId xmlns:p14="http://schemas.microsoft.com/office/powerpoint/2010/main" val="16644638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8910" y="220191"/>
            <a:ext cx="7264839" cy="887884"/>
          </a:xfrm>
        </p:spPr>
        <p:txBody>
          <a:bodyPr/>
          <a:lstStyle/>
          <a:p>
            <a:r>
              <a:rPr lang="en-US" dirty="0" smtClean="0">
                <a:solidFill>
                  <a:schemeClr val="tx2">
                    <a:lumMod val="10000"/>
                  </a:schemeClr>
                </a:solidFill>
              </a:rPr>
              <a:t>The ATF &amp; the VTF</a:t>
            </a:r>
            <a:endParaRPr lang="en-US" dirty="0">
              <a:solidFill>
                <a:schemeClr val="tx2">
                  <a:lumMod val="10000"/>
                </a:schemeClr>
              </a:solidFill>
            </a:endParaRPr>
          </a:p>
        </p:txBody>
      </p:sp>
      <p:sp>
        <p:nvSpPr>
          <p:cNvPr id="2" name="Content Placeholder 1"/>
          <p:cNvSpPr>
            <a:spLocks noGrp="1"/>
          </p:cNvSpPr>
          <p:nvPr>
            <p:ph sz="quarter" idx="10"/>
          </p:nvPr>
        </p:nvSpPr>
        <p:spPr>
          <a:xfrm>
            <a:off x="4726938" y="2456223"/>
            <a:ext cx="3838461" cy="3746457"/>
          </a:xfrm>
        </p:spPr>
        <p:txBody>
          <a:bodyPr/>
          <a:lstStyle/>
          <a:p>
            <a:pPr marL="0" indent="0" fontAlgn="auto">
              <a:spcBef>
                <a:spcPts val="0"/>
              </a:spcBef>
              <a:spcAft>
                <a:spcPts val="0"/>
              </a:spcAft>
              <a:buNone/>
              <a:defRPr/>
            </a:pPr>
            <a:r>
              <a:rPr lang="en-US" b="1" dirty="0">
                <a:solidFill>
                  <a:schemeClr val="tx2">
                    <a:lumMod val="10000"/>
                  </a:schemeClr>
                </a:solidFill>
              </a:rPr>
              <a:t>A business person who </a:t>
            </a:r>
          </a:p>
          <a:p>
            <a:pPr marL="285750" indent="-285750" fontAlgn="auto">
              <a:spcBef>
                <a:spcPts val="600"/>
              </a:spcBef>
              <a:spcAft>
                <a:spcPts val="0"/>
              </a:spcAft>
              <a:buFont typeface="Arial" panose="020B0604020202020204" pitchFamily="34" charset="0"/>
              <a:buChar char="‒"/>
              <a:defRPr/>
            </a:pPr>
            <a:r>
              <a:rPr lang="en-US" dirty="0">
                <a:solidFill>
                  <a:schemeClr val="tx1">
                    <a:lumMod val="75000"/>
                    <a:lumOff val="25000"/>
                  </a:schemeClr>
                </a:solidFill>
              </a:rPr>
              <a:t>represents </a:t>
            </a:r>
            <a:r>
              <a:rPr lang="en-US" b="1" dirty="0">
                <a:solidFill>
                  <a:schemeClr val="tx1">
                    <a:lumMod val="75000"/>
                    <a:lumOff val="25000"/>
                  </a:schemeClr>
                </a:solidFill>
              </a:rPr>
              <a:t>one collective voice </a:t>
            </a:r>
            <a:r>
              <a:rPr lang="en-US" dirty="0">
                <a:solidFill>
                  <a:schemeClr val="tx1">
                    <a:lumMod val="75000"/>
                    <a:lumOff val="25000"/>
                  </a:schemeClr>
                </a:solidFill>
              </a:rPr>
              <a:t>of the business</a:t>
            </a:r>
          </a:p>
          <a:p>
            <a:pPr marL="285750" indent="-285750" fontAlgn="auto">
              <a:spcBef>
                <a:spcPts val="600"/>
              </a:spcBef>
              <a:spcAft>
                <a:spcPts val="0"/>
              </a:spcAft>
              <a:buFont typeface="Arial" panose="020B0604020202020204" pitchFamily="34" charset="0"/>
              <a:buChar char="‒"/>
              <a:defRPr/>
            </a:pPr>
            <a:r>
              <a:rPr lang="en-US" dirty="0">
                <a:solidFill>
                  <a:schemeClr val="tx1">
                    <a:lumMod val="75000"/>
                    <a:lumOff val="25000"/>
                  </a:schemeClr>
                </a:solidFill>
              </a:rPr>
              <a:t>prioritizes work</a:t>
            </a:r>
          </a:p>
          <a:p>
            <a:pPr marL="285750" indent="-285750" fontAlgn="auto">
              <a:spcBef>
                <a:spcPts val="600"/>
              </a:spcBef>
              <a:spcAft>
                <a:spcPts val="0"/>
              </a:spcAft>
              <a:buFont typeface="Arial" panose="020B0604020202020204" pitchFamily="34" charset="0"/>
              <a:buChar char="‒"/>
              <a:defRPr/>
            </a:pPr>
            <a:r>
              <a:rPr lang="en-US" dirty="0" smtClean="0">
                <a:solidFill>
                  <a:schemeClr val="tx1">
                    <a:lumMod val="75000"/>
                    <a:lumOff val="25000"/>
                  </a:schemeClr>
                </a:solidFill>
              </a:rPr>
              <a:t>coordinates </a:t>
            </a:r>
            <a:r>
              <a:rPr lang="en-US" dirty="0">
                <a:solidFill>
                  <a:schemeClr val="tx1">
                    <a:lumMod val="75000"/>
                    <a:lumOff val="25000"/>
                  </a:schemeClr>
                </a:solidFill>
              </a:rPr>
              <a:t>inputs and feedback from other business stakeholders</a:t>
            </a:r>
          </a:p>
          <a:p>
            <a:pPr marL="285750" indent="-285750" fontAlgn="auto">
              <a:spcBef>
                <a:spcPts val="600"/>
              </a:spcBef>
              <a:spcAft>
                <a:spcPts val="0"/>
              </a:spcAft>
              <a:buFont typeface="Arial" panose="020B0604020202020204" pitchFamily="34" charset="0"/>
              <a:buChar char="‒"/>
              <a:defRPr/>
            </a:pPr>
            <a:r>
              <a:rPr lang="en-US" dirty="0" smtClean="0">
                <a:solidFill>
                  <a:schemeClr val="tx1">
                    <a:lumMod val="75000"/>
                    <a:lumOff val="25000"/>
                  </a:schemeClr>
                </a:solidFill>
              </a:rPr>
              <a:t>is </a:t>
            </a:r>
            <a:r>
              <a:rPr lang="en-US" dirty="0">
                <a:solidFill>
                  <a:schemeClr val="tx1">
                    <a:lumMod val="75000"/>
                    <a:lumOff val="25000"/>
                  </a:schemeClr>
                </a:solidFill>
              </a:rPr>
              <a:t>in direct contact with the technology/delivery </a:t>
            </a:r>
            <a:r>
              <a:rPr lang="en-US" dirty="0" smtClean="0">
                <a:solidFill>
                  <a:schemeClr val="tx1">
                    <a:lumMod val="75000"/>
                    <a:lumOff val="25000"/>
                  </a:schemeClr>
                </a:solidFill>
              </a:rPr>
              <a:t>team</a:t>
            </a:r>
            <a:endParaRPr lang="en-US" dirty="0">
              <a:solidFill>
                <a:schemeClr val="tx1">
                  <a:lumMod val="75000"/>
                  <a:lumOff val="25000"/>
                </a:schemeClr>
              </a:solidFill>
            </a:endParaRPr>
          </a:p>
        </p:txBody>
      </p:sp>
      <p:sp>
        <p:nvSpPr>
          <p:cNvPr id="4" name="TextBox 3"/>
          <p:cNvSpPr txBox="1"/>
          <p:nvPr/>
        </p:nvSpPr>
        <p:spPr>
          <a:xfrm>
            <a:off x="5046978" y="1691902"/>
            <a:ext cx="2072640" cy="523220"/>
          </a:xfrm>
          <a:prstGeom prst="rect">
            <a:avLst/>
          </a:prstGeom>
          <a:noFill/>
        </p:spPr>
        <p:txBody>
          <a:bodyPr wrap="square" rtlCol="0">
            <a:spAutoFit/>
          </a:bodyPr>
          <a:lstStyle/>
          <a:p>
            <a:pPr algn="ctr"/>
            <a:r>
              <a:rPr lang="en-US" sz="2800" b="1" dirty="0" smtClean="0">
                <a:solidFill>
                  <a:schemeClr val="tx2">
                    <a:lumMod val="50000"/>
                  </a:schemeClr>
                </a:solidFill>
              </a:rPr>
              <a:t>The VTF</a:t>
            </a:r>
            <a:endParaRPr lang="en-US" sz="2800" b="1" dirty="0">
              <a:solidFill>
                <a:schemeClr val="tx2">
                  <a:lumMod val="50000"/>
                </a:schemeClr>
              </a:solidFill>
            </a:endParaRPr>
          </a:p>
        </p:txBody>
      </p:sp>
      <p:pic>
        <p:nvPicPr>
          <p:cNvPr id="9" name="Picture 2" descr="http://bluefins.ca/meets/2013/superhero_anim.gif">
            <a:hlinkClick r:id="rId3"/>
          </p:cNvPr>
          <p:cNvPicPr>
            <a:picLocks noChangeAspect="1" noChangeArrowheads="1" noCrop="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869" y="1315024"/>
            <a:ext cx="958481" cy="12769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37927" y="1728974"/>
            <a:ext cx="1853533" cy="523220"/>
          </a:xfrm>
          <a:prstGeom prst="rect">
            <a:avLst/>
          </a:prstGeom>
          <a:noFill/>
        </p:spPr>
        <p:txBody>
          <a:bodyPr wrap="square" rtlCol="0">
            <a:spAutoFit/>
          </a:bodyPr>
          <a:lstStyle/>
          <a:p>
            <a:pPr algn="ctr"/>
            <a:r>
              <a:rPr lang="en-US" sz="2800" b="1" dirty="0" smtClean="0">
                <a:solidFill>
                  <a:schemeClr val="tx2">
                    <a:lumMod val="50000"/>
                  </a:schemeClr>
                </a:solidFill>
              </a:rPr>
              <a:t>The ATF</a:t>
            </a:r>
            <a:endParaRPr lang="en-US" sz="2800" b="1" dirty="0">
              <a:solidFill>
                <a:schemeClr val="tx2">
                  <a:lumMod val="50000"/>
                </a:schemeClr>
              </a:solidFill>
            </a:endParaRPr>
          </a:p>
        </p:txBody>
      </p:sp>
      <p:sp>
        <p:nvSpPr>
          <p:cNvPr id="12" name="Rectangle 11"/>
          <p:cNvSpPr/>
          <p:nvPr/>
        </p:nvSpPr>
        <p:spPr>
          <a:xfrm>
            <a:off x="785692" y="2430663"/>
            <a:ext cx="3355373" cy="2677656"/>
          </a:xfrm>
          <a:prstGeom prst="rect">
            <a:avLst/>
          </a:prstGeom>
        </p:spPr>
        <p:txBody>
          <a:bodyPr wrap="square">
            <a:spAutoFit/>
          </a:bodyPr>
          <a:lstStyle/>
          <a:p>
            <a:pPr fontAlgn="auto">
              <a:spcBef>
                <a:spcPts val="0"/>
              </a:spcBef>
              <a:spcAft>
                <a:spcPts val="0"/>
              </a:spcAft>
              <a:defRPr/>
            </a:pPr>
            <a:r>
              <a:rPr lang="en-US" sz="2000" b="1" dirty="0">
                <a:solidFill>
                  <a:schemeClr val="tx2">
                    <a:lumMod val="10000"/>
                  </a:schemeClr>
                </a:solidFill>
              </a:rPr>
              <a:t>A technology person who </a:t>
            </a:r>
          </a:p>
          <a:p>
            <a:pPr marL="285750" indent="-285750">
              <a:spcBef>
                <a:spcPts val="600"/>
              </a:spcBef>
              <a:buFont typeface="Arial" panose="020B0604020202020204" pitchFamily="34" charset="0"/>
              <a:buChar char="‒"/>
              <a:defRPr/>
            </a:pPr>
            <a:r>
              <a:rPr lang="en-US" sz="1600" b="1" dirty="0">
                <a:solidFill>
                  <a:schemeClr val="accent1"/>
                </a:solidFill>
              </a:rPr>
              <a:t>is part of the Delivery Team (IT and often a project manager)</a:t>
            </a:r>
          </a:p>
          <a:p>
            <a:pPr marL="285750" indent="-285750">
              <a:spcBef>
                <a:spcPts val="600"/>
              </a:spcBef>
              <a:buFont typeface="Arial" panose="020B0604020202020204" pitchFamily="34" charset="0"/>
              <a:buChar char="‒"/>
              <a:defRPr/>
            </a:pPr>
            <a:r>
              <a:rPr lang="en-US" sz="1600" b="1" dirty="0">
                <a:solidFill>
                  <a:schemeClr val="accent1"/>
                </a:solidFill>
              </a:rPr>
              <a:t>facilitates practices</a:t>
            </a:r>
          </a:p>
          <a:p>
            <a:pPr marL="285750" indent="-285750">
              <a:spcBef>
                <a:spcPts val="600"/>
              </a:spcBef>
              <a:buFont typeface="Arial" panose="020B0604020202020204" pitchFamily="34" charset="0"/>
              <a:buChar char="‒"/>
              <a:defRPr/>
            </a:pPr>
            <a:r>
              <a:rPr lang="en-US" sz="1600" b="1" dirty="0">
                <a:solidFill>
                  <a:schemeClr val="accent1"/>
                </a:solidFill>
              </a:rPr>
              <a:t>helps the team remove impediments</a:t>
            </a:r>
          </a:p>
          <a:p>
            <a:pPr marL="285750" indent="-285750">
              <a:spcBef>
                <a:spcPts val="600"/>
              </a:spcBef>
              <a:buFont typeface="Arial" panose="020B0604020202020204" pitchFamily="34" charset="0"/>
              <a:buChar char="‒"/>
              <a:defRPr/>
            </a:pPr>
            <a:r>
              <a:rPr lang="en-US" sz="1600" b="1" dirty="0">
                <a:solidFill>
                  <a:schemeClr val="accent1"/>
                </a:solidFill>
              </a:rPr>
              <a:t>Partners with the VTF to ensure coordination</a:t>
            </a:r>
          </a:p>
        </p:txBody>
      </p:sp>
      <p:sp>
        <p:nvSpPr>
          <p:cNvPr id="6" name="TextBox 5"/>
          <p:cNvSpPr txBox="1"/>
          <p:nvPr/>
        </p:nvSpPr>
        <p:spPr>
          <a:xfrm>
            <a:off x="2331176" y="5425895"/>
            <a:ext cx="4288353" cy="369332"/>
          </a:xfrm>
          <a:prstGeom prst="rect">
            <a:avLst/>
          </a:prstGeom>
          <a:noFill/>
        </p:spPr>
        <p:txBody>
          <a:bodyPr wrap="none" rtlCol="0">
            <a:spAutoFit/>
          </a:bodyPr>
          <a:lstStyle/>
          <a:p>
            <a:r>
              <a:rPr lang="en-US" dirty="0" smtClean="0">
                <a:solidFill>
                  <a:schemeClr val="tx2">
                    <a:lumMod val="10000"/>
                  </a:schemeClr>
                </a:solidFill>
              </a:rPr>
              <a:t>These roles require a strong partnership</a:t>
            </a:r>
            <a:endParaRPr lang="en-US" dirty="0">
              <a:solidFill>
                <a:schemeClr val="tx2">
                  <a:lumMod val="10000"/>
                </a:schemeClr>
              </a:solidFill>
            </a:endParaRPr>
          </a:p>
        </p:txBody>
      </p:sp>
      <p:pic>
        <p:nvPicPr>
          <p:cNvPr id="14" name="Picture 2" descr="http://bluefins.ca/meets/2013/superhero_anim.gif">
            <a:hlinkClick r:id="rId3"/>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6014" y="1336343"/>
            <a:ext cx="872712" cy="116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6378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0768" y="1393449"/>
            <a:ext cx="8532981" cy="1036087"/>
          </a:xfrm>
        </p:spPr>
        <p:txBody>
          <a:bodyPr/>
          <a:lstStyle/>
          <a:p>
            <a:pPr marL="0" indent="0" algn="ctr">
              <a:buNone/>
            </a:pPr>
            <a:r>
              <a:rPr lang="en-US" dirty="0" smtClean="0">
                <a:solidFill>
                  <a:schemeClr val="tx2">
                    <a:lumMod val="10000"/>
                  </a:schemeClr>
                </a:solidFill>
              </a:rPr>
              <a:t>The ATF is a servant leader for the delivery team; </a:t>
            </a:r>
            <a:br>
              <a:rPr lang="en-US" dirty="0" smtClean="0">
                <a:solidFill>
                  <a:schemeClr val="tx2">
                    <a:lumMod val="10000"/>
                  </a:schemeClr>
                </a:solidFill>
              </a:rPr>
            </a:br>
            <a:r>
              <a:rPr lang="en-US" dirty="0" smtClean="0">
                <a:solidFill>
                  <a:schemeClr val="tx2">
                    <a:lumMod val="10000"/>
                  </a:schemeClr>
                </a:solidFill>
              </a:rPr>
              <a:t>her job is to help them be successful and </a:t>
            </a:r>
            <a:br>
              <a:rPr lang="en-US" dirty="0" smtClean="0">
                <a:solidFill>
                  <a:schemeClr val="tx2">
                    <a:lumMod val="10000"/>
                  </a:schemeClr>
                </a:solidFill>
              </a:rPr>
            </a:br>
            <a:r>
              <a:rPr lang="en-US" dirty="0" smtClean="0">
                <a:solidFill>
                  <a:schemeClr val="tx2">
                    <a:lumMod val="10000"/>
                  </a:schemeClr>
                </a:solidFill>
              </a:rPr>
              <a:t>continue to improve their performance</a:t>
            </a:r>
            <a:endParaRPr lang="en-US" dirty="0">
              <a:solidFill>
                <a:schemeClr val="tx2">
                  <a:lumMod val="10000"/>
                </a:schemeClr>
              </a:solidFill>
            </a:endParaRPr>
          </a:p>
        </p:txBody>
      </p:sp>
      <p:sp>
        <p:nvSpPr>
          <p:cNvPr id="3" name="Title 2"/>
          <p:cNvSpPr>
            <a:spLocks noGrp="1"/>
          </p:cNvSpPr>
          <p:nvPr>
            <p:ph type="title"/>
          </p:nvPr>
        </p:nvSpPr>
        <p:spPr/>
        <p:txBody>
          <a:bodyPr/>
          <a:lstStyle/>
          <a:p>
            <a:r>
              <a:rPr lang="en-US" dirty="0" smtClean="0">
                <a:solidFill>
                  <a:schemeClr val="tx2">
                    <a:lumMod val="10000"/>
                  </a:schemeClr>
                </a:solidFill>
              </a:rPr>
              <a:t>ATF &amp; The Delivery Team</a:t>
            </a:r>
            <a:endParaRPr lang="en-US" dirty="0">
              <a:solidFill>
                <a:schemeClr val="tx2">
                  <a:lumMod val="10000"/>
                </a:schemeClr>
              </a:solidFill>
            </a:endParaRPr>
          </a:p>
        </p:txBody>
      </p:sp>
      <p:sp>
        <p:nvSpPr>
          <p:cNvPr id="5" name="Content Placeholder 1"/>
          <p:cNvSpPr txBox="1">
            <a:spLocks/>
          </p:cNvSpPr>
          <p:nvPr/>
        </p:nvSpPr>
        <p:spPr>
          <a:xfrm>
            <a:off x="326847" y="2476636"/>
            <a:ext cx="4521600" cy="2914071"/>
          </a:xfrm>
          <a:prstGeom prst="rect">
            <a:avLst/>
          </a:prstGeom>
        </p:spPr>
        <p:txBody>
          <a:bodyPr/>
          <a:lst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smtClean="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solidFill>
                  <a:schemeClr val="accent1"/>
                </a:solidFill>
              </a:rPr>
              <a:t>Teaches agile practices to the team or individuals, as needed</a:t>
            </a:r>
          </a:p>
          <a:p>
            <a:r>
              <a:rPr lang="en-US" sz="1800" dirty="0" smtClean="0">
                <a:solidFill>
                  <a:schemeClr val="accent1"/>
                </a:solidFill>
              </a:rPr>
              <a:t>Facilitates the practices to ensure they produce desired outcomes and outputs</a:t>
            </a:r>
          </a:p>
          <a:p>
            <a:r>
              <a:rPr lang="en-US" sz="1800" dirty="0" smtClean="0">
                <a:solidFill>
                  <a:schemeClr val="accent1"/>
                </a:solidFill>
              </a:rPr>
              <a:t>Removes impediments (or asks for help, as needed)</a:t>
            </a:r>
          </a:p>
          <a:p>
            <a:r>
              <a:rPr lang="en-US" sz="1800" dirty="0" smtClean="0">
                <a:solidFill>
                  <a:schemeClr val="accent1"/>
                </a:solidFill>
              </a:rPr>
              <a:t>Radiates information to other stakeholders</a:t>
            </a:r>
          </a:p>
          <a:p>
            <a:r>
              <a:rPr lang="en-US" sz="1800" dirty="0" smtClean="0">
                <a:solidFill>
                  <a:schemeClr val="accent1"/>
                </a:solidFill>
              </a:rPr>
              <a:t>Celebrates the team’s accomplishments</a:t>
            </a:r>
          </a:p>
          <a:p>
            <a:endParaRPr lang="en-US" sz="1800" dirty="0">
              <a:solidFill>
                <a:schemeClr val="accent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8447" y="2476636"/>
            <a:ext cx="3571002" cy="2380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43105" y="4867486"/>
            <a:ext cx="2545890" cy="400110"/>
          </a:xfrm>
          <a:prstGeom prst="rect">
            <a:avLst/>
          </a:prstGeom>
          <a:noFill/>
        </p:spPr>
        <p:txBody>
          <a:bodyPr wrap="none" rtlCol="0">
            <a:spAutoFit/>
          </a:bodyPr>
          <a:lstStyle/>
          <a:p>
            <a:r>
              <a:rPr lang="en-US" sz="1000" dirty="0">
                <a:solidFill>
                  <a:schemeClr val="tx2">
                    <a:lumMod val="10000"/>
                  </a:schemeClr>
                </a:solidFill>
              </a:rPr>
              <a:t>Image credit: https://en.wikipedia.org/wiki</a:t>
            </a:r>
            <a:r>
              <a:rPr lang="en-US" sz="1000" dirty="0" smtClean="0">
                <a:solidFill>
                  <a:schemeClr val="tx2">
                    <a:lumMod val="10000"/>
                  </a:schemeClr>
                </a:solidFill>
              </a:rPr>
              <a:t>/</a:t>
            </a:r>
            <a:br>
              <a:rPr lang="en-US" sz="1000" dirty="0" smtClean="0">
                <a:solidFill>
                  <a:schemeClr val="tx2">
                    <a:lumMod val="10000"/>
                  </a:schemeClr>
                </a:solidFill>
              </a:rPr>
            </a:br>
            <a:r>
              <a:rPr lang="en-US" sz="1000" dirty="0" smtClean="0">
                <a:solidFill>
                  <a:schemeClr val="tx2">
                    <a:lumMod val="10000"/>
                  </a:schemeClr>
                </a:solidFill>
              </a:rPr>
              <a:t>File:Franz_Welser-M%C3%B6st_2.jpg</a:t>
            </a:r>
            <a:endParaRPr lang="en-US" sz="1000" dirty="0">
              <a:solidFill>
                <a:schemeClr val="tx2">
                  <a:lumMod val="10000"/>
                </a:schemeClr>
              </a:solidFill>
            </a:endParaRPr>
          </a:p>
        </p:txBody>
      </p:sp>
      <p:sp>
        <p:nvSpPr>
          <p:cNvPr id="8" name="Rounded Rectangle 7"/>
          <p:cNvSpPr/>
          <p:nvPr/>
        </p:nvSpPr>
        <p:spPr>
          <a:xfrm>
            <a:off x="458991" y="5592726"/>
            <a:ext cx="8201025" cy="599264"/>
          </a:xfrm>
          <a:prstGeom prst="roundRect">
            <a:avLst/>
          </a:prstGeom>
          <a:solidFill>
            <a:schemeClr val="accent1">
              <a:lumMod val="7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smtClean="0">
                <a:solidFill>
                  <a:srgbClr val="FEF9DB"/>
                </a:solidFill>
              </a:rPr>
              <a:t>You cannot tell people what to do and expect to get committed behavior</a:t>
            </a:r>
            <a:endParaRPr lang="en-US" b="1" dirty="0">
              <a:solidFill>
                <a:srgbClr val="FEF9DB"/>
              </a:solidFill>
            </a:endParaRPr>
          </a:p>
        </p:txBody>
      </p:sp>
    </p:spTree>
    <p:extLst>
      <p:ext uri="{BB962C8B-B14F-4D97-AF65-F5344CB8AC3E}">
        <p14:creationId xmlns:p14="http://schemas.microsoft.com/office/powerpoint/2010/main" val="40139863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lumMod val="10000"/>
                  </a:schemeClr>
                </a:solidFill>
              </a:rPr>
              <a:t>The ATF &amp; the Managers of </a:t>
            </a:r>
            <a:br>
              <a:rPr lang="en-US" dirty="0" smtClean="0">
                <a:solidFill>
                  <a:schemeClr val="tx2">
                    <a:lumMod val="10000"/>
                  </a:schemeClr>
                </a:solidFill>
              </a:rPr>
            </a:br>
            <a:r>
              <a:rPr lang="en-US" dirty="0" smtClean="0">
                <a:solidFill>
                  <a:schemeClr val="tx2">
                    <a:lumMod val="10000"/>
                  </a:schemeClr>
                </a:solidFill>
              </a:rPr>
              <a:t>the Delivery Team Members</a:t>
            </a:r>
            <a:endParaRPr lang="en-US" dirty="0">
              <a:solidFill>
                <a:schemeClr val="tx2">
                  <a:lumMod val="10000"/>
                </a:schemeClr>
              </a:solidFill>
            </a:endParaRPr>
          </a:p>
        </p:txBody>
      </p:sp>
      <p:sp>
        <p:nvSpPr>
          <p:cNvPr id="11" name="Content Placeholder 8"/>
          <p:cNvSpPr txBox="1">
            <a:spLocks/>
          </p:cNvSpPr>
          <p:nvPr/>
        </p:nvSpPr>
        <p:spPr bwMode="auto">
          <a:xfrm>
            <a:off x="366890" y="1652100"/>
            <a:ext cx="8201025" cy="48871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US" dirty="0" smtClean="0">
                <a:solidFill>
                  <a:schemeClr val="tx2">
                    <a:lumMod val="10000"/>
                  </a:schemeClr>
                </a:solidFill>
              </a:rPr>
              <a:t>Meets with the managers of the delivery team members before the project to ask for their support in encouraging their folks to be “all in” and address any concerns</a:t>
            </a:r>
          </a:p>
          <a:p>
            <a:pPr>
              <a:spcBef>
                <a:spcPts val="600"/>
              </a:spcBef>
              <a:spcAft>
                <a:spcPts val="600"/>
              </a:spcAft>
            </a:pPr>
            <a:r>
              <a:rPr lang="en-US" dirty="0" smtClean="0">
                <a:solidFill>
                  <a:schemeClr val="accent1"/>
                </a:solidFill>
              </a:rPr>
              <a:t>Relies on managers to address team impediments and personnel issues </a:t>
            </a:r>
          </a:p>
          <a:p>
            <a:pPr>
              <a:spcBef>
                <a:spcPts val="600"/>
              </a:spcBef>
              <a:spcAft>
                <a:spcPts val="600"/>
              </a:spcAft>
            </a:pPr>
            <a:r>
              <a:rPr lang="en-US" dirty="0" smtClean="0">
                <a:solidFill>
                  <a:schemeClr val="tx2">
                    <a:lumMod val="10000"/>
                  </a:schemeClr>
                </a:solidFill>
              </a:rPr>
              <a:t>Provides feedback to managers as part of a 360-degree evaluation process</a:t>
            </a:r>
          </a:p>
        </p:txBody>
      </p:sp>
      <p:sp>
        <p:nvSpPr>
          <p:cNvPr id="7" name="Rounded Rectangle 6"/>
          <p:cNvSpPr/>
          <p:nvPr/>
        </p:nvSpPr>
        <p:spPr>
          <a:xfrm>
            <a:off x="366890" y="5284381"/>
            <a:ext cx="8201025" cy="754469"/>
          </a:xfrm>
          <a:prstGeom prst="roundRect">
            <a:avLst/>
          </a:prstGeom>
          <a:solidFill>
            <a:schemeClr val="accent1">
              <a:lumMod val="7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rgbClr val="FEF9DB"/>
                </a:solidFill>
              </a:rPr>
              <a:t>M</a:t>
            </a:r>
            <a:r>
              <a:rPr lang="en-US" b="1" dirty="0" smtClean="0">
                <a:solidFill>
                  <a:srgbClr val="FEF9DB"/>
                </a:solidFill>
              </a:rPr>
              <a:t>anagers can make-or-break any transformation or change initiative</a:t>
            </a:r>
            <a:endParaRPr lang="en-US" b="1" dirty="0">
              <a:solidFill>
                <a:srgbClr val="FEF9DB"/>
              </a:solidFill>
            </a:endParaRPr>
          </a:p>
        </p:txBody>
      </p:sp>
      <p:sp>
        <p:nvSpPr>
          <p:cNvPr id="8" name="AutoShape 4" descr="Image result for leader stick figure"/>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33048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lumMod val="10000"/>
                  </a:schemeClr>
                </a:solidFill>
              </a:rPr>
              <a:t>The ATF &amp; Other Stakeholders</a:t>
            </a:r>
            <a:endParaRPr lang="en-US" dirty="0">
              <a:solidFill>
                <a:schemeClr val="tx2">
                  <a:lumMod val="10000"/>
                </a:schemeClr>
              </a:solidFill>
            </a:endParaRPr>
          </a:p>
        </p:txBody>
      </p:sp>
      <p:sp>
        <p:nvSpPr>
          <p:cNvPr id="11" name="Content Placeholder 8"/>
          <p:cNvSpPr txBox="1">
            <a:spLocks/>
          </p:cNvSpPr>
          <p:nvPr/>
        </p:nvSpPr>
        <p:spPr bwMode="auto">
          <a:xfrm>
            <a:off x="366890" y="1652100"/>
            <a:ext cx="8201025" cy="48871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US" dirty="0" smtClean="0">
                <a:solidFill>
                  <a:schemeClr val="tx2">
                    <a:lumMod val="10000"/>
                  </a:schemeClr>
                </a:solidFill>
              </a:rPr>
              <a:t>Stakeholders around the organization will want to know how the work is going and the team is maturing</a:t>
            </a:r>
          </a:p>
          <a:p>
            <a:pPr>
              <a:spcBef>
                <a:spcPts val="600"/>
              </a:spcBef>
              <a:spcAft>
                <a:spcPts val="600"/>
              </a:spcAft>
            </a:pPr>
            <a:r>
              <a:rPr lang="en-US" dirty="0" smtClean="0">
                <a:solidFill>
                  <a:schemeClr val="accent1"/>
                </a:solidFill>
              </a:rPr>
              <a:t>The ATF radiates this information and celebrates the team’s accomplishments</a:t>
            </a:r>
            <a:endParaRPr lang="en-US" dirty="0">
              <a:solidFill>
                <a:schemeClr val="accent1"/>
              </a:solidFill>
            </a:endParaRPr>
          </a:p>
          <a:p>
            <a:pPr>
              <a:spcBef>
                <a:spcPts val="600"/>
              </a:spcBef>
              <a:spcAft>
                <a:spcPts val="600"/>
              </a:spcAft>
            </a:pPr>
            <a:r>
              <a:rPr lang="en-US" dirty="0" smtClean="0">
                <a:solidFill>
                  <a:schemeClr val="tx2">
                    <a:lumMod val="10000"/>
                  </a:schemeClr>
                </a:solidFill>
              </a:rPr>
              <a:t>When there are impediments to be removed, the ATF is the first line of defense and should ask for help whenever needed</a:t>
            </a:r>
          </a:p>
        </p:txBody>
      </p:sp>
      <p:sp>
        <p:nvSpPr>
          <p:cNvPr id="7" name="Rounded Rectangle 6"/>
          <p:cNvSpPr/>
          <p:nvPr/>
        </p:nvSpPr>
        <p:spPr>
          <a:xfrm>
            <a:off x="366890" y="5284381"/>
            <a:ext cx="8201025" cy="754469"/>
          </a:xfrm>
          <a:prstGeom prst="roundRect">
            <a:avLst/>
          </a:prstGeom>
          <a:solidFill>
            <a:schemeClr val="accent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smtClean="0">
                <a:solidFill>
                  <a:srgbClr val="FEF9DB"/>
                </a:solidFill>
              </a:rPr>
              <a:t>Think of the stakeholders as resources to draw on when needed </a:t>
            </a:r>
            <a:br>
              <a:rPr lang="en-US" b="1" dirty="0" smtClean="0">
                <a:solidFill>
                  <a:srgbClr val="FEF9DB"/>
                </a:solidFill>
              </a:rPr>
            </a:br>
            <a:r>
              <a:rPr lang="en-US" b="1" dirty="0" smtClean="0">
                <a:solidFill>
                  <a:srgbClr val="FEF9DB"/>
                </a:solidFill>
              </a:rPr>
              <a:t>and not as obstacles to be avoided</a:t>
            </a:r>
            <a:endParaRPr lang="en-US" b="1" dirty="0">
              <a:solidFill>
                <a:srgbClr val="FEF9DB"/>
              </a:solidFill>
            </a:endParaRPr>
          </a:p>
        </p:txBody>
      </p:sp>
      <p:sp>
        <p:nvSpPr>
          <p:cNvPr id="8" name="AutoShape 4" descr="Image result for leader stick figure"/>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741421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457" y="333028"/>
            <a:ext cx="959586" cy="1281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smtClean="0">
                <a:solidFill>
                  <a:schemeClr val="tx2">
                    <a:lumMod val="10000"/>
                  </a:schemeClr>
                </a:solidFill>
              </a:rPr>
              <a:t>The Proxy VTF</a:t>
            </a:r>
            <a:endParaRPr lang="en-US" dirty="0">
              <a:solidFill>
                <a:schemeClr val="tx2">
                  <a:lumMod val="10000"/>
                </a:schemeClr>
              </a:solidFill>
            </a:endParaRPr>
          </a:p>
        </p:txBody>
      </p:sp>
      <p:sp>
        <p:nvSpPr>
          <p:cNvPr id="11" name="Content Placeholder 8"/>
          <p:cNvSpPr txBox="1">
            <a:spLocks/>
          </p:cNvSpPr>
          <p:nvPr/>
        </p:nvSpPr>
        <p:spPr bwMode="auto">
          <a:xfrm>
            <a:off x="366890" y="1652100"/>
            <a:ext cx="3624085" cy="48871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US" dirty="0" smtClean="0">
                <a:solidFill>
                  <a:schemeClr val="tx2">
                    <a:lumMod val="10000"/>
                  </a:schemeClr>
                </a:solidFill>
              </a:rPr>
              <a:t>Often in VES, a Proxy VTF is used</a:t>
            </a:r>
          </a:p>
          <a:p>
            <a:pPr>
              <a:spcBef>
                <a:spcPts val="600"/>
              </a:spcBef>
              <a:spcAft>
                <a:spcPts val="600"/>
              </a:spcAft>
            </a:pPr>
            <a:r>
              <a:rPr lang="en-US" dirty="0">
                <a:solidFill>
                  <a:schemeClr val="accent6">
                    <a:lumMod val="50000"/>
                  </a:schemeClr>
                </a:solidFill>
              </a:rPr>
              <a:t>The Proxy VTF serves as a representative for the VTF</a:t>
            </a:r>
          </a:p>
          <a:p>
            <a:pPr>
              <a:spcBef>
                <a:spcPts val="600"/>
              </a:spcBef>
              <a:spcAft>
                <a:spcPts val="600"/>
              </a:spcAft>
            </a:pPr>
            <a:r>
              <a:rPr lang="en-US" dirty="0" smtClean="0">
                <a:solidFill>
                  <a:schemeClr val="tx2">
                    <a:lumMod val="10000"/>
                  </a:schemeClr>
                </a:solidFill>
              </a:rPr>
              <a:t>The role is fulfilled by a team member, often a BA</a:t>
            </a:r>
          </a:p>
          <a:p>
            <a:pPr>
              <a:spcBef>
                <a:spcPts val="600"/>
              </a:spcBef>
              <a:spcAft>
                <a:spcPts val="600"/>
              </a:spcAft>
            </a:pPr>
            <a:r>
              <a:rPr lang="en-US" dirty="0" smtClean="0">
                <a:solidFill>
                  <a:schemeClr val="accent6">
                    <a:lumMod val="50000"/>
                  </a:schemeClr>
                </a:solidFill>
              </a:rPr>
              <a:t>Used when the time zones between the US and India challenges project</a:t>
            </a:r>
          </a:p>
          <a:p>
            <a:pPr>
              <a:spcBef>
                <a:spcPts val="600"/>
              </a:spcBef>
              <a:spcAft>
                <a:spcPts val="600"/>
              </a:spcAft>
            </a:pPr>
            <a:r>
              <a:rPr lang="en-US" dirty="0">
                <a:solidFill>
                  <a:schemeClr val="tx2">
                    <a:lumMod val="10000"/>
                  </a:schemeClr>
                </a:solidFill>
              </a:rPr>
              <a:t>Collocated with the </a:t>
            </a:r>
            <a:r>
              <a:rPr lang="en-US" dirty="0" smtClean="0">
                <a:solidFill>
                  <a:schemeClr val="tx2">
                    <a:lumMod val="10000"/>
                  </a:schemeClr>
                </a:solidFill>
              </a:rPr>
              <a:t>team</a:t>
            </a:r>
          </a:p>
        </p:txBody>
      </p:sp>
      <p:sp>
        <p:nvSpPr>
          <p:cNvPr id="7" name="Rounded Rectangle 6"/>
          <p:cNvSpPr/>
          <p:nvPr/>
        </p:nvSpPr>
        <p:spPr>
          <a:xfrm>
            <a:off x="366890" y="5657850"/>
            <a:ext cx="8201025" cy="381000"/>
          </a:xfrm>
          <a:prstGeom prst="roundRect">
            <a:avLst/>
          </a:prstGeom>
          <a:solidFill>
            <a:schemeClr val="accent6">
              <a:lumMod val="7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rgbClr val="FEF9DB"/>
                </a:solidFill>
              </a:rPr>
              <a:t>Continuous communication between VTF and Proxy is necessary</a:t>
            </a:r>
          </a:p>
        </p:txBody>
      </p:sp>
      <p:sp>
        <p:nvSpPr>
          <p:cNvPr id="8" name="AutoShape 4" descr="Image result for leader stick figure"/>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043" y="84138"/>
            <a:ext cx="1202347" cy="160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2814413499"/>
              </p:ext>
            </p:extLst>
          </p:nvPr>
        </p:nvGraphicFramePr>
        <p:xfrm>
          <a:off x="4231831" y="1490176"/>
          <a:ext cx="3921569" cy="4151829"/>
        </p:xfrm>
        <a:graphic>
          <a:graphicData uri="http://schemas.openxmlformats.org/drawingml/2006/table">
            <a:tbl>
              <a:tblPr firstRow="1" bandRow="1">
                <a:tableStyleId>{93296810-A885-4BE3-A3E7-6D5BEEA58F35}</a:tableStyleId>
              </a:tblPr>
              <a:tblGrid>
                <a:gridCol w="3921569"/>
              </a:tblGrid>
              <a:tr h="500549">
                <a:tc>
                  <a:txBody>
                    <a:bodyPr/>
                    <a:lstStyle/>
                    <a:p>
                      <a:pPr algn="ctr"/>
                      <a:r>
                        <a:rPr lang="en-US" sz="2000" dirty="0" smtClean="0"/>
                        <a:t>Proxy VTF Responsibilities</a:t>
                      </a:r>
                      <a:endParaRPr lang="en-US" sz="2000" dirty="0"/>
                    </a:p>
                  </a:txBody>
                  <a:tcPr anchor="ctr"/>
                </a:tc>
              </a:tr>
              <a:tr h="614432">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u="none" dirty="0" smtClean="0">
                          <a:solidFill>
                            <a:schemeClr val="tx2">
                              <a:lumMod val="10000"/>
                            </a:schemeClr>
                          </a:solidFill>
                        </a:rPr>
                        <a:t>Performs </a:t>
                      </a:r>
                      <a:r>
                        <a:rPr lang="en-US" sz="1600" dirty="0" smtClean="0">
                          <a:solidFill>
                            <a:schemeClr val="tx2">
                              <a:lumMod val="10000"/>
                            </a:schemeClr>
                          </a:solidFill>
                        </a:rPr>
                        <a:t>VTF responsibilities </a:t>
                      </a:r>
                      <a:r>
                        <a:rPr lang="en-US" sz="1600" i="1" dirty="0" smtClean="0">
                          <a:solidFill>
                            <a:schemeClr val="tx2">
                              <a:lumMod val="10000"/>
                            </a:schemeClr>
                          </a:solidFill>
                        </a:rPr>
                        <a:t>on behalf</a:t>
                      </a:r>
                      <a:r>
                        <a:rPr lang="en-US" sz="1600" dirty="0" smtClean="0">
                          <a:solidFill>
                            <a:schemeClr val="tx2">
                              <a:lumMod val="10000"/>
                            </a:schemeClr>
                          </a:solidFill>
                        </a:rPr>
                        <a:t> of the VTF</a:t>
                      </a:r>
                      <a:endParaRPr lang="en-US" sz="1600" dirty="0">
                        <a:solidFill>
                          <a:schemeClr val="tx2">
                            <a:lumMod val="10000"/>
                          </a:schemeClr>
                        </a:solidFill>
                      </a:endParaRPr>
                    </a:p>
                  </a:txBody>
                  <a:tcPr anchor="ctr"/>
                </a:tc>
              </a:tr>
              <a:tr h="614432">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solidFill>
                            <a:schemeClr val="tx2">
                              <a:lumMod val="10000"/>
                            </a:schemeClr>
                          </a:solidFill>
                        </a:rPr>
                        <a:t>Supports the VTF in creating roadmap and product backlog </a:t>
                      </a:r>
                      <a:endParaRPr lang="en-US" sz="1600" dirty="0"/>
                    </a:p>
                  </a:txBody>
                  <a:tcPr anchor="ctr"/>
                </a:tc>
              </a:tr>
              <a:tr h="614432">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solidFill>
                            <a:schemeClr val="tx2">
                              <a:lumMod val="10000"/>
                            </a:schemeClr>
                          </a:solidFill>
                        </a:rPr>
                        <a:t>Proxy for the VTF and decision point for the team</a:t>
                      </a:r>
                      <a:endParaRPr lang="en-US" sz="1600" dirty="0"/>
                    </a:p>
                  </a:txBody>
                  <a:tcPr anchor="ctr"/>
                </a:tc>
              </a:tr>
              <a:tr h="614432">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solidFill>
                            <a:schemeClr val="tx2">
                              <a:lumMod val="10000"/>
                            </a:schemeClr>
                          </a:solidFill>
                        </a:rPr>
                        <a:t>Tests the functionality, quality of the product, UAT</a:t>
                      </a:r>
                      <a:endParaRPr lang="en-US" sz="1600" dirty="0"/>
                    </a:p>
                  </a:txBody>
                  <a:tcPr anchor="ctr"/>
                </a:tc>
              </a:tr>
              <a:tr h="428764">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solidFill>
                            <a:schemeClr val="tx2">
                              <a:lumMod val="10000"/>
                            </a:schemeClr>
                          </a:solidFill>
                        </a:rPr>
                        <a:t>Provides continuous feedback to VTF</a:t>
                      </a:r>
                      <a:endParaRPr lang="en-US" sz="1600" dirty="0"/>
                    </a:p>
                  </a:txBody>
                  <a:tcPr anchor="ctr"/>
                </a:tc>
              </a:tr>
              <a:tr h="614432">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solidFill>
                            <a:schemeClr val="tx2">
                              <a:lumMod val="10000"/>
                            </a:schemeClr>
                          </a:solidFill>
                        </a:rPr>
                        <a:t>Knowledgeable about business domain, SME</a:t>
                      </a:r>
                      <a:endParaRPr lang="en-US" sz="1600" dirty="0"/>
                    </a:p>
                  </a:txBody>
                  <a:tcPr anchor="ctr"/>
                </a:tc>
              </a:tr>
            </a:tbl>
          </a:graphicData>
        </a:graphic>
      </p:graphicFrame>
      <p:pic>
        <p:nvPicPr>
          <p:cNvPr id="1031" name="Picture 7" descr="http://img13.deviantart.net/97a0/i/2012/319/b/5/glowing_halo___clear_cut_by_seelenwerk-d5l3gi2.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9213">
            <a:off x="6719726" y="14957"/>
            <a:ext cx="433105" cy="741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169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ATF and the Agile Life Cycle</a:t>
            </a:r>
            <a:endParaRPr lang="en-US" dirty="0"/>
          </a:p>
        </p:txBody>
      </p:sp>
    </p:spTree>
    <p:extLst>
      <p:ext uri="{BB962C8B-B14F-4D97-AF65-F5344CB8AC3E}">
        <p14:creationId xmlns:p14="http://schemas.microsoft.com/office/powerpoint/2010/main" val="31830595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lumMod val="10000"/>
                  </a:schemeClr>
                </a:solidFill>
              </a:rPr>
              <a:t>Does Agile Mean </a:t>
            </a:r>
            <a:br>
              <a:rPr lang="en-US" dirty="0" smtClean="0">
                <a:solidFill>
                  <a:schemeClr val="tx2">
                    <a:lumMod val="10000"/>
                  </a:schemeClr>
                </a:solidFill>
              </a:rPr>
            </a:br>
            <a:r>
              <a:rPr lang="en-US" dirty="0" smtClean="0">
                <a:solidFill>
                  <a:schemeClr val="tx2">
                    <a:lumMod val="10000"/>
                  </a:schemeClr>
                </a:solidFill>
              </a:rPr>
              <a:t>“Don’t Plan”?</a:t>
            </a:r>
            <a:endParaRPr lang="en-US" dirty="0">
              <a:solidFill>
                <a:schemeClr val="tx2">
                  <a:lumMod val="10000"/>
                </a:schemeClr>
              </a:solidFill>
            </a:endParaRPr>
          </a:p>
        </p:txBody>
      </p:sp>
      <p:pic>
        <p:nvPicPr>
          <p:cNvPr id="2050" name="Picture 2" descr="Image result for my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612" y="2725749"/>
            <a:ext cx="2920838" cy="3568315"/>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p:cNvSpPr/>
          <p:nvPr/>
        </p:nvSpPr>
        <p:spPr>
          <a:xfrm>
            <a:off x="445910" y="1702998"/>
            <a:ext cx="2944111" cy="1011882"/>
          </a:xfrm>
          <a:prstGeom prst="wedgeRoundRectCallout">
            <a:avLst>
              <a:gd name="adj1" fmla="val 51727"/>
              <a:gd name="adj2" fmla="val 118179"/>
              <a:gd name="adj3" fmla="val 16667"/>
            </a:avLst>
          </a:prstGeom>
          <a:solidFill>
            <a:srgbClr val="FFFF66"/>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2">
                    <a:lumMod val="10000"/>
                  </a:schemeClr>
                </a:solidFill>
              </a:rPr>
              <a:t>No! </a:t>
            </a:r>
            <a:r>
              <a:rPr lang="en-US" sz="2000" dirty="0" smtClean="0">
                <a:solidFill>
                  <a:schemeClr val="tx2">
                    <a:lumMod val="10000"/>
                  </a:schemeClr>
                </a:solidFill>
              </a:rPr>
              <a:t>Agile puts a premium on planning!</a:t>
            </a:r>
            <a:endParaRPr lang="en-US" sz="2000" dirty="0">
              <a:solidFill>
                <a:schemeClr val="tx2">
                  <a:lumMod val="10000"/>
                </a:schemeClr>
              </a:solidFill>
            </a:endParaRPr>
          </a:p>
        </p:txBody>
      </p:sp>
      <p:sp>
        <p:nvSpPr>
          <p:cNvPr id="14" name="Rounded Rectangular Callout 13"/>
          <p:cNvSpPr/>
          <p:nvPr/>
        </p:nvSpPr>
        <p:spPr>
          <a:xfrm>
            <a:off x="5909638" y="2714019"/>
            <a:ext cx="2944111" cy="1011882"/>
          </a:xfrm>
          <a:prstGeom prst="wedgeRoundRectCallout">
            <a:avLst>
              <a:gd name="adj1" fmla="val -66037"/>
              <a:gd name="adj2" fmla="val 105001"/>
              <a:gd name="adj3" fmla="val 16667"/>
            </a:avLst>
          </a:prstGeom>
          <a:solidFill>
            <a:srgbClr val="FFFF66"/>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2">
                    <a:lumMod val="10000"/>
                  </a:schemeClr>
                </a:solidFill>
              </a:rPr>
              <a:t>And there are multiple levels of planning</a:t>
            </a:r>
            <a:endParaRPr lang="en-US" sz="2000" dirty="0">
              <a:solidFill>
                <a:schemeClr val="tx2">
                  <a:lumMod val="10000"/>
                </a:schemeClr>
              </a:solidFill>
            </a:endParaRPr>
          </a:p>
        </p:txBody>
      </p:sp>
      <p:sp>
        <p:nvSpPr>
          <p:cNvPr id="4" name="TextBox 3"/>
          <p:cNvSpPr txBox="1"/>
          <p:nvPr/>
        </p:nvSpPr>
        <p:spPr>
          <a:xfrm>
            <a:off x="2952750" y="5962650"/>
            <a:ext cx="3228975" cy="369332"/>
          </a:xfrm>
          <a:prstGeom prst="rect">
            <a:avLst/>
          </a:prstGeom>
          <a:noFill/>
        </p:spPr>
        <p:txBody>
          <a:bodyPr wrap="square" rtlCol="0">
            <a:spAutoFit/>
          </a:bodyPr>
          <a:lstStyle/>
          <a:p>
            <a:pPr algn="ctr"/>
            <a:r>
              <a:rPr lang="en-US" b="1" dirty="0" smtClean="0">
                <a:solidFill>
                  <a:schemeClr val="tx2">
                    <a:lumMod val="10000"/>
                  </a:schemeClr>
                </a:solidFill>
                <a:latin typeface="Rockwell Extra Bold" panose="02060903040505020403" pitchFamily="18" charset="0"/>
              </a:rPr>
              <a:t>Myth - BUSTED!</a:t>
            </a:r>
            <a:endParaRPr lang="en-US" b="1" dirty="0">
              <a:solidFill>
                <a:schemeClr val="tx2">
                  <a:lumMod val="10000"/>
                </a:schemeClr>
              </a:solidFill>
              <a:latin typeface="Rockwell Extra Bold" panose="02060903040505020403" pitchFamily="18" charset="0"/>
            </a:endParaRPr>
          </a:p>
        </p:txBody>
      </p:sp>
    </p:spTree>
    <p:extLst>
      <p:ext uri="{BB962C8B-B14F-4D97-AF65-F5344CB8AC3E}">
        <p14:creationId xmlns:p14="http://schemas.microsoft.com/office/powerpoint/2010/main" val="287976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0" nodeType="afterEffect">
                                  <p:stCondLst>
                                    <p:cond delay="15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3500"/>
                            </p:stCondLst>
                            <p:childTnLst>
                              <p:par>
                                <p:cTn id="11" presetID="1"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lumMod val="10000"/>
                  </a:schemeClr>
                </a:solidFill>
              </a:rPr>
              <a:t>Planning Happens </a:t>
            </a:r>
            <a:br>
              <a:rPr lang="en-US" dirty="0" smtClean="0">
                <a:solidFill>
                  <a:schemeClr val="tx2">
                    <a:lumMod val="10000"/>
                  </a:schemeClr>
                </a:solidFill>
              </a:rPr>
            </a:br>
            <a:r>
              <a:rPr lang="en-US" dirty="0" smtClean="0">
                <a:solidFill>
                  <a:schemeClr val="tx2">
                    <a:lumMod val="10000"/>
                  </a:schemeClr>
                </a:solidFill>
              </a:rPr>
              <a:t>through Progressive Elaboration</a:t>
            </a:r>
            <a:endParaRPr lang="en-US" dirty="0">
              <a:solidFill>
                <a:schemeClr val="tx2">
                  <a:lumMod val="10000"/>
                </a:schemeClr>
              </a:solidFill>
            </a:endParaRPr>
          </a:p>
        </p:txBody>
      </p:sp>
      <p:pic>
        <p:nvPicPr>
          <p:cNvPr id="7" name="Picture 2" descr="https://myagilemind.files.wordpress.com/2011/10/image18.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678" y="2179675"/>
            <a:ext cx="3389051" cy="30370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2051425238"/>
              </p:ext>
            </p:extLst>
          </p:nvPr>
        </p:nvGraphicFramePr>
        <p:xfrm>
          <a:off x="396948" y="1450398"/>
          <a:ext cx="2643963" cy="1198880"/>
        </p:xfrm>
        <a:graphic>
          <a:graphicData uri="http://schemas.openxmlformats.org/drawingml/2006/table">
            <a:tbl>
              <a:tblPr firstRow="1" bandRow="1">
                <a:tableStyleId>{16D9F66E-5EB9-4882-86FB-DCBF35E3C3E4}</a:tableStyleId>
              </a:tblPr>
              <a:tblGrid>
                <a:gridCol w="1024228"/>
                <a:gridCol w="1619735"/>
              </a:tblGrid>
              <a:tr h="370840">
                <a:tc>
                  <a:txBody>
                    <a:bodyPr/>
                    <a:lstStyle/>
                    <a:p>
                      <a:r>
                        <a:rPr lang="en-US" sz="1200" b="1" dirty="0" smtClean="0">
                          <a:solidFill>
                            <a:schemeClr val="tx2">
                              <a:lumMod val="10000"/>
                            </a:schemeClr>
                          </a:solidFill>
                        </a:rPr>
                        <a:t>Frequency</a:t>
                      </a:r>
                      <a:endParaRPr lang="en-US" sz="1200" b="1" dirty="0">
                        <a:solidFill>
                          <a:schemeClr val="tx2">
                            <a:lumMod val="10000"/>
                          </a:schemeClr>
                        </a:solidFill>
                      </a:endParaRPr>
                    </a:p>
                  </a:txBody>
                  <a:tcPr/>
                </a:tc>
                <a:tc>
                  <a:txBody>
                    <a:bodyPr/>
                    <a:lstStyle/>
                    <a:p>
                      <a:r>
                        <a:rPr lang="en-US" sz="1200" b="1" dirty="0" smtClean="0">
                          <a:solidFill>
                            <a:schemeClr val="tx2">
                              <a:lumMod val="10000"/>
                            </a:schemeClr>
                          </a:solidFill>
                        </a:rPr>
                        <a:t>1-2 times/year</a:t>
                      </a:r>
                      <a:endParaRPr lang="en-US" sz="1200" b="1" dirty="0">
                        <a:solidFill>
                          <a:schemeClr val="tx2">
                            <a:lumMod val="10000"/>
                          </a:schemeClr>
                        </a:solidFill>
                      </a:endParaRPr>
                    </a:p>
                  </a:txBody>
                  <a:tcPr/>
                </a:tc>
              </a:tr>
              <a:tr h="370840">
                <a:tc>
                  <a:txBody>
                    <a:bodyPr/>
                    <a:lstStyle/>
                    <a:p>
                      <a:r>
                        <a:rPr lang="en-US" sz="1200" b="1" dirty="0" smtClean="0">
                          <a:solidFill>
                            <a:schemeClr val="tx2">
                              <a:lumMod val="10000"/>
                            </a:schemeClr>
                          </a:solidFill>
                        </a:rPr>
                        <a:t>Who</a:t>
                      </a:r>
                      <a:endParaRPr lang="en-US" sz="1200" b="1" dirty="0">
                        <a:solidFill>
                          <a:schemeClr val="tx2">
                            <a:lumMod val="10000"/>
                          </a:schemeClr>
                        </a:solidFill>
                      </a:endParaRPr>
                    </a:p>
                  </a:txBody>
                  <a:tcPr/>
                </a:tc>
                <a:tc>
                  <a:txBody>
                    <a:bodyPr/>
                    <a:lstStyle/>
                    <a:p>
                      <a:r>
                        <a:rPr lang="en-US" sz="1200" b="1" dirty="0" smtClean="0">
                          <a:solidFill>
                            <a:schemeClr val="tx2">
                              <a:lumMod val="10000"/>
                            </a:schemeClr>
                          </a:solidFill>
                        </a:rPr>
                        <a:t>VTF &amp; Executives</a:t>
                      </a:r>
                      <a:endParaRPr lang="en-US" sz="1200" b="1" dirty="0">
                        <a:solidFill>
                          <a:schemeClr val="tx2">
                            <a:lumMod val="10000"/>
                          </a:schemeClr>
                        </a:solidFill>
                      </a:endParaRPr>
                    </a:p>
                  </a:txBody>
                  <a:tcPr/>
                </a:tc>
              </a:tr>
              <a:tr h="370840">
                <a:tc>
                  <a:txBody>
                    <a:bodyPr/>
                    <a:lstStyle/>
                    <a:p>
                      <a:r>
                        <a:rPr lang="en-US" sz="1200" b="1" dirty="0" smtClean="0">
                          <a:solidFill>
                            <a:schemeClr val="tx2">
                              <a:lumMod val="10000"/>
                            </a:schemeClr>
                          </a:solidFill>
                        </a:rPr>
                        <a:t>Focus</a:t>
                      </a:r>
                      <a:endParaRPr lang="en-US" sz="1200" b="1" dirty="0">
                        <a:solidFill>
                          <a:schemeClr val="tx2">
                            <a:lumMod val="10000"/>
                          </a:schemeClr>
                        </a:solidFill>
                      </a:endParaRPr>
                    </a:p>
                  </a:txBody>
                  <a:tcPr/>
                </a:tc>
                <a:tc>
                  <a:txBody>
                    <a:bodyPr/>
                    <a:lstStyle/>
                    <a:p>
                      <a:r>
                        <a:rPr lang="en-US" sz="1200" b="0" dirty="0" smtClean="0">
                          <a:solidFill>
                            <a:schemeClr val="tx2">
                              <a:lumMod val="10000"/>
                            </a:schemeClr>
                          </a:solidFill>
                        </a:rPr>
                        <a:t>Product evolution over time</a:t>
                      </a:r>
                      <a:endParaRPr lang="en-US" sz="1200" b="0" dirty="0">
                        <a:solidFill>
                          <a:schemeClr val="tx2">
                            <a:lumMod val="10000"/>
                          </a:schemeClr>
                        </a:solidFill>
                      </a:endParaRPr>
                    </a:p>
                  </a:txBody>
                  <a:tcPr/>
                </a:tc>
              </a:tr>
            </a:tbl>
          </a:graphicData>
        </a:graphic>
      </p:graphicFrame>
      <p:cxnSp>
        <p:nvCxnSpPr>
          <p:cNvPr id="9" name="Curved Connector 8"/>
          <p:cNvCxnSpPr>
            <a:stCxn id="6" idx="2"/>
          </p:cNvCxnSpPr>
          <p:nvPr/>
        </p:nvCxnSpPr>
        <p:spPr>
          <a:xfrm rot="16200000" flipH="1">
            <a:off x="2524347" y="1843860"/>
            <a:ext cx="774406" cy="2385242"/>
          </a:xfrm>
          <a:prstGeom prst="curvedConnector2">
            <a:avLst/>
          </a:prstGeom>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2901532787"/>
              </p:ext>
            </p:extLst>
          </p:nvPr>
        </p:nvGraphicFramePr>
        <p:xfrm>
          <a:off x="6017348" y="1469830"/>
          <a:ext cx="2890942" cy="1198880"/>
        </p:xfrm>
        <a:graphic>
          <a:graphicData uri="http://schemas.openxmlformats.org/drawingml/2006/table">
            <a:tbl>
              <a:tblPr firstRow="1" bandRow="1">
                <a:tableStyleId>{16D9F66E-5EB9-4882-86FB-DCBF35E3C3E4}</a:tableStyleId>
              </a:tblPr>
              <a:tblGrid>
                <a:gridCol w="1008979"/>
                <a:gridCol w="1881963"/>
              </a:tblGrid>
              <a:tr h="370840">
                <a:tc>
                  <a:txBody>
                    <a:bodyPr/>
                    <a:lstStyle/>
                    <a:p>
                      <a:r>
                        <a:rPr lang="en-US" sz="1200" b="1" dirty="0" smtClean="0">
                          <a:solidFill>
                            <a:schemeClr val="tx2">
                              <a:lumMod val="10000"/>
                            </a:schemeClr>
                          </a:solidFill>
                        </a:rPr>
                        <a:t>Frequency</a:t>
                      </a:r>
                      <a:endParaRPr lang="en-US" sz="1200" b="1" dirty="0">
                        <a:solidFill>
                          <a:schemeClr val="tx2">
                            <a:lumMod val="10000"/>
                          </a:schemeClr>
                        </a:solidFill>
                      </a:endParaRPr>
                    </a:p>
                  </a:txBody>
                  <a:tcPr/>
                </a:tc>
                <a:tc>
                  <a:txBody>
                    <a:bodyPr/>
                    <a:lstStyle/>
                    <a:p>
                      <a:r>
                        <a:rPr lang="en-US" sz="1200" b="1" dirty="0" smtClean="0">
                          <a:solidFill>
                            <a:schemeClr val="tx2">
                              <a:lumMod val="10000"/>
                            </a:schemeClr>
                          </a:solidFill>
                        </a:rPr>
                        <a:t>3-4 times/year</a:t>
                      </a:r>
                      <a:endParaRPr lang="en-US" sz="1200" b="1" dirty="0">
                        <a:solidFill>
                          <a:schemeClr val="tx2">
                            <a:lumMod val="10000"/>
                          </a:schemeClr>
                        </a:solidFill>
                      </a:endParaRPr>
                    </a:p>
                  </a:txBody>
                  <a:tcPr/>
                </a:tc>
              </a:tr>
              <a:tr h="370840">
                <a:tc>
                  <a:txBody>
                    <a:bodyPr/>
                    <a:lstStyle/>
                    <a:p>
                      <a:r>
                        <a:rPr lang="en-US" sz="1200" b="1" dirty="0" smtClean="0">
                          <a:solidFill>
                            <a:schemeClr val="tx2">
                              <a:lumMod val="10000"/>
                            </a:schemeClr>
                          </a:solidFill>
                        </a:rPr>
                        <a:t>Who</a:t>
                      </a:r>
                      <a:endParaRPr lang="en-US" sz="1200" b="1" dirty="0">
                        <a:solidFill>
                          <a:schemeClr val="tx2">
                            <a:lumMod val="10000"/>
                          </a:schemeClr>
                        </a:solidFill>
                      </a:endParaRPr>
                    </a:p>
                  </a:txBody>
                  <a:tcPr/>
                </a:tc>
                <a:tc>
                  <a:txBody>
                    <a:bodyPr/>
                    <a:lstStyle/>
                    <a:p>
                      <a:r>
                        <a:rPr lang="en-US" sz="1200" b="1" dirty="0" smtClean="0">
                          <a:solidFill>
                            <a:schemeClr val="tx2">
                              <a:lumMod val="10000"/>
                            </a:schemeClr>
                          </a:solidFill>
                        </a:rPr>
                        <a:t>VTF &amp; Team</a:t>
                      </a:r>
                      <a:endParaRPr lang="en-US" sz="1200" b="1" dirty="0">
                        <a:solidFill>
                          <a:schemeClr val="tx2">
                            <a:lumMod val="10000"/>
                          </a:schemeClr>
                        </a:solidFill>
                      </a:endParaRPr>
                    </a:p>
                  </a:txBody>
                  <a:tcPr/>
                </a:tc>
              </a:tr>
              <a:tr h="370840">
                <a:tc>
                  <a:txBody>
                    <a:bodyPr/>
                    <a:lstStyle/>
                    <a:p>
                      <a:r>
                        <a:rPr lang="en-US" sz="1200" b="1" dirty="0" smtClean="0">
                          <a:solidFill>
                            <a:schemeClr val="tx2">
                              <a:lumMod val="10000"/>
                            </a:schemeClr>
                          </a:solidFill>
                        </a:rPr>
                        <a:t>Focus</a:t>
                      </a:r>
                      <a:endParaRPr lang="en-US" sz="1200" b="1" dirty="0">
                        <a:solidFill>
                          <a:schemeClr val="tx2">
                            <a:lumMod val="10000"/>
                          </a:schemeClr>
                        </a:solidFill>
                      </a:endParaRPr>
                    </a:p>
                  </a:txBody>
                  <a:tcPr/>
                </a:tc>
                <a:tc>
                  <a:txBody>
                    <a:bodyPr/>
                    <a:lstStyle/>
                    <a:p>
                      <a:r>
                        <a:rPr lang="en-US" sz="1200" b="0" dirty="0" smtClean="0">
                          <a:solidFill>
                            <a:schemeClr val="tx2">
                              <a:lumMod val="10000"/>
                            </a:schemeClr>
                          </a:solidFill>
                        </a:rPr>
                        <a:t>Tradeoffs between features &amp; delivery date</a:t>
                      </a:r>
                      <a:endParaRPr lang="en-US" sz="1200" b="0" dirty="0">
                        <a:solidFill>
                          <a:schemeClr val="tx2">
                            <a:lumMod val="10000"/>
                          </a:schemeClr>
                        </a:solidFill>
                      </a:endParaRPr>
                    </a:p>
                  </a:txBody>
                  <a:tcPr/>
                </a:tc>
              </a:tr>
            </a:tbl>
          </a:graphicData>
        </a:graphic>
      </p:graphicFrame>
      <p:cxnSp>
        <p:nvCxnSpPr>
          <p:cNvPr id="13" name="Curved Connector 12"/>
          <p:cNvCxnSpPr>
            <a:endCxn id="12" idx="2"/>
          </p:cNvCxnSpPr>
          <p:nvPr/>
        </p:nvCxnSpPr>
        <p:spPr>
          <a:xfrm flipV="1">
            <a:off x="4699591" y="2668710"/>
            <a:ext cx="2763228" cy="1222806"/>
          </a:xfrm>
          <a:prstGeom prst="curvedConnector2">
            <a:avLst/>
          </a:prstGeom>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3414921823"/>
              </p:ext>
            </p:extLst>
          </p:nvPr>
        </p:nvGraphicFramePr>
        <p:xfrm>
          <a:off x="396948" y="5062216"/>
          <a:ext cx="2890942" cy="1371600"/>
        </p:xfrm>
        <a:graphic>
          <a:graphicData uri="http://schemas.openxmlformats.org/drawingml/2006/table">
            <a:tbl>
              <a:tblPr firstRow="1" bandRow="1">
                <a:tableStyleId>{16D9F66E-5EB9-4882-86FB-DCBF35E3C3E4}</a:tableStyleId>
              </a:tblPr>
              <a:tblGrid>
                <a:gridCol w="1008979"/>
                <a:gridCol w="1881963"/>
              </a:tblGrid>
              <a:tr h="0">
                <a:tc>
                  <a:txBody>
                    <a:bodyPr/>
                    <a:lstStyle/>
                    <a:p>
                      <a:r>
                        <a:rPr lang="en-US" sz="1200" b="1" dirty="0" smtClean="0">
                          <a:solidFill>
                            <a:schemeClr val="tx2">
                              <a:lumMod val="10000"/>
                            </a:schemeClr>
                          </a:solidFill>
                        </a:rPr>
                        <a:t>Frequency</a:t>
                      </a:r>
                      <a:endParaRPr lang="en-US" sz="1200" b="1" dirty="0">
                        <a:solidFill>
                          <a:schemeClr val="tx2">
                            <a:lumMod val="10000"/>
                          </a:schemeClr>
                        </a:solidFill>
                      </a:endParaRPr>
                    </a:p>
                  </a:txBody>
                  <a:tcPr/>
                </a:tc>
                <a:tc>
                  <a:txBody>
                    <a:bodyPr/>
                    <a:lstStyle/>
                    <a:p>
                      <a:r>
                        <a:rPr lang="en-US" sz="1200" b="1" dirty="0" smtClean="0">
                          <a:solidFill>
                            <a:schemeClr val="tx2">
                              <a:lumMod val="10000"/>
                            </a:schemeClr>
                          </a:solidFill>
                        </a:rPr>
                        <a:t>Every 2 weeks</a:t>
                      </a:r>
                      <a:endParaRPr lang="en-US" sz="1200" b="1" dirty="0">
                        <a:solidFill>
                          <a:schemeClr val="tx2">
                            <a:lumMod val="10000"/>
                          </a:schemeClr>
                        </a:solidFill>
                      </a:endParaRPr>
                    </a:p>
                  </a:txBody>
                  <a:tcPr/>
                </a:tc>
              </a:tr>
              <a:tr h="370840">
                <a:tc>
                  <a:txBody>
                    <a:bodyPr/>
                    <a:lstStyle/>
                    <a:p>
                      <a:r>
                        <a:rPr lang="en-US" sz="1200" b="1" dirty="0" smtClean="0">
                          <a:solidFill>
                            <a:schemeClr val="tx2">
                              <a:lumMod val="10000"/>
                            </a:schemeClr>
                          </a:solidFill>
                        </a:rPr>
                        <a:t>Who</a:t>
                      </a:r>
                      <a:endParaRPr lang="en-US" sz="1200" b="1" dirty="0">
                        <a:solidFill>
                          <a:schemeClr val="tx2">
                            <a:lumMod val="10000"/>
                          </a:schemeClr>
                        </a:solidFill>
                      </a:endParaRPr>
                    </a:p>
                  </a:txBody>
                  <a:tcPr/>
                </a:tc>
                <a:tc>
                  <a:txBody>
                    <a:bodyPr/>
                    <a:lstStyle/>
                    <a:p>
                      <a:r>
                        <a:rPr lang="en-US" sz="1200" b="1" dirty="0" smtClean="0">
                          <a:solidFill>
                            <a:schemeClr val="tx2">
                              <a:lumMod val="10000"/>
                            </a:schemeClr>
                          </a:solidFill>
                        </a:rPr>
                        <a:t>VTF requests &amp; Team commits</a:t>
                      </a:r>
                      <a:r>
                        <a:rPr lang="en-US" sz="1200" b="1" baseline="0" dirty="0" smtClean="0">
                          <a:solidFill>
                            <a:schemeClr val="tx2">
                              <a:lumMod val="10000"/>
                            </a:schemeClr>
                          </a:solidFill>
                        </a:rPr>
                        <a:t> or counters</a:t>
                      </a:r>
                      <a:endParaRPr lang="en-US" sz="1200" b="1" dirty="0">
                        <a:solidFill>
                          <a:schemeClr val="tx2">
                            <a:lumMod val="10000"/>
                          </a:schemeClr>
                        </a:solidFill>
                      </a:endParaRPr>
                    </a:p>
                  </a:txBody>
                  <a:tcPr/>
                </a:tc>
              </a:tr>
              <a:tr h="370840">
                <a:tc>
                  <a:txBody>
                    <a:bodyPr/>
                    <a:lstStyle/>
                    <a:p>
                      <a:r>
                        <a:rPr lang="en-US" sz="1200" b="1" dirty="0" smtClean="0">
                          <a:solidFill>
                            <a:schemeClr val="tx2">
                              <a:lumMod val="10000"/>
                            </a:schemeClr>
                          </a:solidFill>
                        </a:rPr>
                        <a:t>Focus</a:t>
                      </a:r>
                      <a:endParaRPr lang="en-US" sz="1200" b="1" dirty="0">
                        <a:solidFill>
                          <a:schemeClr val="tx2">
                            <a:lumMod val="10000"/>
                          </a:schemeClr>
                        </a:solidFill>
                      </a:endParaRPr>
                    </a:p>
                  </a:txBody>
                  <a:tcPr/>
                </a:tc>
                <a:tc>
                  <a:txBody>
                    <a:bodyPr/>
                    <a:lstStyle/>
                    <a:p>
                      <a:r>
                        <a:rPr lang="en-US" sz="1200" dirty="0" smtClean="0">
                          <a:solidFill>
                            <a:schemeClr val="tx2">
                              <a:lumMod val="10000"/>
                            </a:schemeClr>
                          </a:solidFill>
                        </a:rPr>
                        <a:t>What user stories can be delivered within 2 weeks</a:t>
                      </a:r>
                      <a:endParaRPr lang="en-US" sz="1200" dirty="0">
                        <a:solidFill>
                          <a:schemeClr val="tx2">
                            <a:lumMod val="10000"/>
                          </a:schemeClr>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23350073"/>
              </p:ext>
            </p:extLst>
          </p:nvPr>
        </p:nvGraphicFramePr>
        <p:xfrm>
          <a:off x="5962807" y="5120877"/>
          <a:ext cx="2890942" cy="1285240"/>
        </p:xfrm>
        <a:graphic>
          <a:graphicData uri="http://schemas.openxmlformats.org/drawingml/2006/table">
            <a:tbl>
              <a:tblPr firstRow="1" bandRow="1">
                <a:tableStyleId>{16D9F66E-5EB9-4882-86FB-DCBF35E3C3E4}</a:tableStyleId>
              </a:tblPr>
              <a:tblGrid>
                <a:gridCol w="1008979"/>
                <a:gridCol w="1881963"/>
              </a:tblGrid>
              <a:tr h="370840">
                <a:tc>
                  <a:txBody>
                    <a:bodyPr/>
                    <a:lstStyle/>
                    <a:p>
                      <a:r>
                        <a:rPr lang="en-US" sz="1200" b="1" dirty="0" smtClean="0">
                          <a:solidFill>
                            <a:schemeClr val="tx2">
                              <a:lumMod val="10000"/>
                            </a:schemeClr>
                          </a:solidFill>
                        </a:rPr>
                        <a:t>Frequency</a:t>
                      </a:r>
                      <a:endParaRPr lang="en-US" sz="1200" b="1" dirty="0">
                        <a:solidFill>
                          <a:schemeClr val="tx2">
                            <a:lumMod val="10000"/>
                          </a:schemeClr>
                        </a:solidFill>
                      </a:endParaRPr>
                    </a:p>
                  </a:txBody>
                  <a:tcPr/>
                </a:tc>
                <a:tc>
                  <a:txBody>
                    <a:bodyPr/>
                    <a:lstStyle/>
                    <a:p>
                      <a:r>
                        <a:rPr lang="en-US" sz="1200" b="1" dirty="0" smtClean="0">
                          <a:solidFill>
                            <a:schemeClr val="tx2">
                              <a:lumMod val="10000"/>
                            </a:schemeClr>
                          </a:solidFill>
                        </a:rPr>
                        <a:t>Every</a:t>
                      </a:r>
                      <a:r>
                        <a:rPr lang="en-US" sz="1200" b="1" baseline="0" dirty="0" smtClean="0">
                          <a:solidFill>
                            <a:schemeClr val="tx2">
                              <a:lumMod val="10000"/>
                            </a:schemeClr>
                          </a:solidFill>
                        </a:rPr>
                        <a:t> day (DTP)</a:t>
                      </a:r>
                      <a:endParaRPr lang="en-US" sz="1200" b="1" dirty="0">
                        <a:solidFill>
                          <a:schemeClr val="tx2">
                            <a:lumMod val="10000"/>
                          </a:schemeClr>
                        </a:solidFill>
                      </a:endParaRPr>
                    </a:p>
                  </a:txBody>
                  <a:tcPr/>
                </a:tc>
              </a:tr>
              <a:tr h="370840">
                <a:tc>
                  <a:txBody>
                    <a:bodyPr/>
                    <a:lstStyle/>
                    <a:p>
                      <a:r>
                        <a:rPr lang="en-US" sz="1200" b="1" dirty="0" smtClean="0">
                          <a:solidFill>
                            <a:schemeClr val="tx2">
                              <a:lumMod val="10000"/>
                            </a:schemeClr>
                          </a:solidFill>
                        </a:rPr>
                        <a:t>Who</a:t>
                      </a:r>
                      <a:endParaRPr lang="en-US" sz="1200" b="1" dirty="0">
                        <a:solidFill>
                          <a:schemeClr val="tx2">
                            <a:lumMod val="10000"/>
                          </a:schemeClr>
                        </a:solidFill>
                      </a:endParaRPr>
                    </a:p>
                  </a:txBody>
                  <a:tcPr/>
                </a:tc>
                <a:tc>
                  <a:txBody>
                    <a:bodyPr/>
                    <a:lstStyle/>
                    <a:p>
                      <a:r>
                        <a:rPr lang="en-US" sz="1200" b="1" dirty="0" smtClean="0">
                          <a:solidFill>
                            <a:schemeClr val="tx2">
                              <a:lumMod val="10000"/>
                            </a:schemeClr>
                          </a:solidFill>
                        </a:rPr>
                        <a:t>ATF &amp; Team; VTF expected to attend</a:t>
                      </a:r>
                      <a:endParaRPr lang="en-US" sz="1200" b="1" dirty="0">
                        <a:solidFill>
                          <a:schemeClr val="tx2">
                            <a:lumMod val="10000"/>
                          </a:schemeClr>
                        </a:solidFill>
                      </a:endParaRPr>
                    </a:p>
                  </a:txBody>
                  <a:tcPr/>
                </a:tc>
              </a:tr>
              <a:tr h="370840">
                <a:tc>
                  <a:txBody>
                    <a:bodyPr/>
                    <a:lstStyle/>
                    <a:p>
                      <a:r>
                        <a:rPr lang="en-US" sz="1200" b="1" dirty="0" smtClean="0">
                          <a:solidFill>
                            <a:schemeClr val="tx2">
                              <a:lumMod val="10000"/>
                            </a:schemeClr>
                          </a:solidFill>
                        </a:rPr>
                        <a:t>Focus</a:t>
                      </a:r>
                      <a:endParaRPr lang="en-US" sz="1200" b="1" dirty="0">
                        <a:solidFill>
                          <a:schemeClr val="tx2">
                            <a:lumMod val="10000"/>
                          </a:schemeClr>
                        </a:solidFill>
                      </a:endParaRPr>
                    </a:p>
                  </a:txBody>
                  <a:tcPr/>
                </a:tc>
                <a:tc>
                  <a:txBody>
                    <a:bodyPr/>
                    <a:lstStyle/>
                    <a:p>
                      <a:r>
                        <a:rPr lang="en-US" sz="1200" dirty="0" smtClean="0">
                          <a:solidFill>
                            <a:schemeClr val="tx2">
                              <a:lumMod val="10000"/>
                            </a:schemeClr>
                          </a:solidFill>
                        </a:rPr>
                        <a:t>Commit to daily goals &amp; identify impediments</a:t>
                      </a:r>
                      <a:endParaRPr lang="en-US" sz="1200" dirty="0">
                        <a:solidFill>
                          <a:schemeClr val="tx2">
                            <a:lumMod val="10000"/>
                          </a:schemeClr>
                        </a:solidFill>
                      </a:endParaRPr>
                    </a:p>
                  </a:txBody>
                  <a:tcPr/>
                </a:tc>
              </a:tr>
            </a:tbl>
          </a:graphicData>
        </a:graphic>
      </p:graphicFrame>
      <p:cxnSp>
        <p:nvCxnSpPr>
          <p:cNvPr id="20" name="Curved Connector 19"/>
          <p:cNvCxnSpPr>
            <a:stCxn id="18" idx="0"/>
          </p:cNvCxnSpPr>
          <p:nvPr/>
        </p:nvCxnSpPr>
        <p:spPr>
          <a:xfrm rot="5400000" flipH="1" flipV="1">
            <a:off x="2643129" y="3601176"/>
            <a:ext cx="660330" cy="2261751"/>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24" name="Curved Connector 23"/>
          <p:cNvCxnSpPr>
            <a:endCxn id="19" idx="0"/>
          </p:cNvCxnSpPr>
          <p:nvPr/>
        </p:nvCxnSpPr>
        <p:spPr>
          <a:xfrm>
            <a:off x="4593265" y="4752753"/>
            <a:ext cx="2815013" cy="368124"/>
          </a:xfrm>
          <a:prstGeom prst="curved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2918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622382" y="6124023"/>
            <a:ext cx="1521618" cy="73397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466975" y="2352675"/>
            <a:ext cx="1247775" cy="733425"/>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588911" y="210666"/>
            <a:ext cx="7283888" cy="887884"/>
          </a:xfrm>
        </p:spPr>
        <p:txBody>
          <a:bodyPr/>
          <a:lstStyle/>
          <a:p>
            <a:r>
              <a:rPr lang="en-US" dirty="0" smtClean="0">
                <a:solidFill>
                  <a:schemeClr val="tx2">
                    <a:lumMod val="10000"/>
                  </a:schemeClr>
                </a:solidFill>
              </a:rPr>
              <a:t>ATF Participation in the Agile Life Cycle </a:t>
            </a:r>
            <a:endParaRPr lang="en-US" dirty="0">
              <a:solidFill>
                <a:schemeClr val="tx2">
                  <a:lumMod val="1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15" y="1447798"/>
            <a:ext cx="8543583" cy="4939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383933" y="2548261"/>
            <a:ext cx="1419352" cy="32385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10000"/>
                  </a:schemeClr>
                </a:solidFill>
              </a:rPr>
              <a:t>Form Team</a:t>
            </a:r>
            <a:br>
              <a:rPr lang="en-US" sz="1400" b="1" dirty="0" smtClean="0">
                <a:solidFill>
                  <a:schemeClr val="tx2">
                    <a:lumMod val="10000"/>
                  </a:schemeClr>
                </a:solidFill>
              </a:rPr>
            </a:br>
            <a:r>
              <a:rPr lang="en-US" sz="1400" b="1" dirty="0" smtClean="0">
                <a:solidFill>
                  <a:schemeClr val="tx2">
                    <a:lumMod val="10000"/>
                  </a:schemeClr>
                </a:solidFill>
              </a:rPr>
              <a:t>&amp; </a:t>
            </a:r>
            <a:r>
              <a:rPr lang="en-US" sz="1400" b="1" dirty="0" smtClean="0">
                <a:solidFill>
                  <a:schemeClr val="accent5">
                    <a:lumMod val="75000"/>
                  </a:schemeClr>
                </a:solidFill>
              </a:rPr>
              <a:t>Chartering</a:t>
            </a:r>
            <a:endParaRPr lang="en-US" sz="1400" b="1" dirty="0">
              <a:solidFill>
                <a:schemeClr val="accent5">
                  <a:lumMod val="75000"/>
                </a:schemeClr>
              </a:solidFill>
            </a:endParaRPr>
          </a:p>
        </p:txBody>
      </p:sp>
      <p:sp>
        <p:nvSpPr>
          <p:cNvPr id="5" name="TextBox 4"/>
          <p:cNvSpPr txBox="1"/>
          <p:nvPr/>
        </p:nvSpPr>
        <p:spPr>
          <a:xfrm>
            <a:off x="329216" y="3686501"/>
            <a:ext cx="1704975" cy="523220"/>
          </a:xfrm>
          <a:prstGeom prst="rect">
            <a:avLst/>
          </a:prstGeom>
          <a:solidFill>
            <a:schemeClr val="bg1"/>
          </a:solidFill>
        </p:spPr>
        <p:txBody>
          <a:bodyPr wrap="square" rtlCol="0">
            <a:spAutoFit/>
          </a:bodyPr>
          <a:lstStyle/>
          <a:p>
            <a:pPr algn="ctr"/>
            <a:r>
              <a:rPr lang="en-US" sz="1400" b="1" dirty="0" smtClean="0">
                <a:solidFill>
                  <a:schemeClr val="tx2">
                    <a:lumMod val="10000"/>
                  </a:schemeClr>
                </a:solidFill>
                <a:latin typeface="Calibri" panose="020F0502020204030204" pitchFamily="34" charset="0"/>
              </a:rPr>
              <a:t>Value Team Facilitator (VTF)</a:t>
            </a:r>
            <a:endParaRPr lang="en-US" sz="1400" b="1" dirty="0">
              <a:solidFill>
                <a:schemeClr val="tx2">
                  <a:lumMod val="10000"/>
                </a:schemeClr>
              </a:solidFill>
              <a:latin typeface="Calibri" panose="020F0502020204030204" pitchFamily="34" charset="0"/>
            </a:endParaRPr>
          </a:p>
        </p:txBody>
      </p:sp>
      <p:sp>
        <p:nvSpPr>
          <p:cNvPr id="7" name="TextBox 6"/>
          <p:cNvSpPr txBox="1"/>
          <p:nvPr/>
        </p:nvSpPr>
        <p:spPr>
          <a:xfrm>
            <a:off x="4438650" y="2448577"/>
            <a:ext cx="1366234" cy="523220"/>
          </a:xfrm>
          <a:prstGeom prst="rect">
            <a:avLst/>
          </a:prstGeom>
          <a:solidFill>
            <a:schemeClr val="bg1"/>
          </a:solidFill>
        </p:spPr>
        <p:txBody>
          <a:bodyPr wrap="square" rtlCol="0">
            <a:spAutoFit/>
          </a:bodyPr>
          <a:lstStyle/>
          <a:p>
            <a:pPr algn="ctr"/>
            <a:r>
              <a:rPr lang="en-US" sz="1400" b="1" dirty="0" smtClean="0">
                <a:solidFill>
                  <a:schemeClr val="tx2">
                    <a:lumMod val="10000"/>
                  </a:schemeClr>
                </a:solidFill>
                <a:latin typeface="Calibri" panose="020F0502020204030204" pitchFamily="34" charset="0"/>
              </a:rPr>
              <a:t>Agile Team Facilitator (ATF)</a:t>
            </a:r>
            <a:endParaRPr lang="en-US" sz="1400" b="1" dirty="0">
              <a:solidFill>
                <a:schemeClr val="tx2">
                  <a:lumMod val="10000"/>
                </a:schemeClr>
              </a:solidFill>
              <a:latin typeface="Calibri" panose="020F0502020204030204" pitchFamily="34" charset="0"/>
            </a:endParaRPr>
          </a:p>
        </p:txBody>
      </p:sp>
      <p:sp>
        <p:nvSpPr>
          <p:cNvPr id="8" name="TextBox 7"/>
          <p:cNvSpPr txBox="1"/>
          <p:nvPr/>
        </p:nvSpPr>
        <p:spPr>
          <a:xfrm>
            <a:off x="7167824" y="3753176"/>
            <a:ext cx="1704975" cy="307777"/>
          </a:xfrm>
          <a:prstGeom prst="rect">
            <a:avLst/>
          </a:prstGeom>
          <a:solidFill>
            <a:schemeClr val="bg1"/>
          </a:solidFill>
        </p:spPr>
        <p:txBody>
          <a:bodyPr wrap="square" rtlCol="0">
            <a:spAutoFit/>
          </a:bodyPr>
          <a:lstStyle/>
          <a:p>
            <a:pPr algn="ctr"/>
            <a:r>
              <a:rPr lang="en-US" sz="1400" b="1" dirty="0" smtClean="0">
                <a:solidFill>
                  <a:srgbClr val="FF0000"/>
                </a:solidFill>
                <a:latin typeface="Calibri" panose="020F0502020204030204" pitchFamily="34" charset="0"/>
              </a:rPr>
              <a:t>Iteration Review</a:t>
            </a:r>
            <a:endParaRPr lang="en-US" sz="1400" b="1" dirty="0">
              <a:solidFill>
                <a:srgbClr val="FF0000"/>
              </a:solidFill>
              <a:latin typeface="Calibri" panose="020F0502020204030204" pitchFamily="34" charset="0"/>
            </a:endParaRPr>
          </a:p>
        </p:txBody>
      </p:sp>
      <p:sp>
        <p:nvSpPr>
          <p:cNvPr id="9" name="TextBox 8"/>
          <p:cNvSpPr txBox="1"/>
          <p:nvPr/>
        </p:nvSpPr>
        <p:spPr>
          <a:xfrm>
            <a:off x="7167823" y="5772476"/>
            <a:ext cx="1704975" cy="246221"/>
          </a:xfrm>
          <a:prstGeom prst="rect">
            <a:avLst/>
          </a:prstGeom>
          <a:solidFill>
            <a:schemeClr val="bg1"/>
          </a:solidFill>
        </p:spPr>
        <p:txBody>
          <a:bodyPr wrap="square" rtlCol="0">
            <a:spAutoFit/>
          </a:bodyPr>
          <a:lstStyle/>
          <a:p>
            <a:pPr algn="ctr"/>
            <a:endParaRPr lang="en-US" sz="1000" b="1" dirty="0">
              <a:solidFill>
                <a:schemeClr val="tx2">
                  <a:lumMod val="10000"/>
                </a:schemeClr>
              </a:solidFill>
              <a:latin typeface="Calibri" panose="020F0502020204030204" pitchFamily="34" charset="0"/>
            </a:endParaRPr>
          </a:p>
        </p:txBody>
      </p:sp>
      <p:sp>
        <p:nvSpPr>
          <p:cNvPr id="10" name="Rectangle 9"/>
          <p:cNvSpPr/>
          <p:nvPr/>
        </p:nvSpPr>
        <p:spPr>
          <a:xfrm>
            <a:off x="4105275" y="5590949"/>
            <a:ext cx="2838450" cy="5330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767524" y="4760439"/>
            <a:ext cx="1704975" cy="646331"/>
          </a:xfrm>
          <a:prstGeom prst="rect">
            <a:avLst/>
          </a:prstGeom>
          <a:solidFill>
            <a:schemeClr val="bg1"/>
          </a:solidFill>
        </p:spPr>
        <p:txBody>
          <a:bodyPr wrap="square" rtlCol="0">
            <a:spAutoFit/>
          </a:bodyPr>
          <a:lstStyle/>
          <a:p>
            <a:pPr algn="ctr"/>
            <a:r>
              <a:rPr lang="en-US" sz="1200" b="1" dirty="0" smtClean="0">
                <a:solidFill>
                  <a:schemeClr val="tx2">
                    <a:lumMod val="10000"/>
                  </a:schemeClr>
                </a:solidFill>
                <a:latin typeface="Calibri" panose="020F0502020204030204" pitchFamily="34" charset="0"/>
              </a:rPr>
              <a:t>Iteration end date and team deliverable do not change</a:t>
            </a:r>
            <a:endParaRPr lang="en-US" sz="1200" b="1" dirty="0">
              <a:solidFill>
                <a:schemeClr val="tx2">
                  <a:lumMod val="10000"/>
                </a:schemeClr>
              </a:solidFill>
              <a:latin typeface="Calibri" panose="020F0502020204030204" pitchFamily="34" charset="0"/>
            </a:endParaRPr>
          </a:p>
        </p:txBody>
      </p:sp>
      <p:sp>
        <p:nvSpPr>
          <p:cNvPr id="12" name="TextBox 11"/>
          <p:cNvSpPr txBox="1"/>
          <p:nvPr/>
        </p:nvSpPr>
        <p:spPr>
          <a:xfrm>
            <a:off x="1928812" y="5249256"/>
            <a:ext cx="1566863" cy="738664"/>
          </a:xfrm>
          <a:prstGeom prst="rect">
            <a:avLst/>
          </a:prstGeom>
          <a:solidFill>
            <a:schemeClr val="bg1"/>
          </a:solidFill>
        </p:spPr>
        <p:txBody>
          <a:bodyPr wrap="square" rtlCol="0">
            <a:spAutoFit/>
          </a:bodyPr>
          <a:lstStyle/>
          <a:p>
            <a:pPr algn="ctr"/>
            <a:r>
              <a:rPr lang="en-US" sz="1400" b="1" dirty="0" smtClean="0">
                <a:solidFill>
                  <a:srgbClr val="FF0000"/>
                </a:solidFill>
                <a:latin typeface="Calibri" panose="020F0502020204030204" pitchFamily="34" charset="0"/>
              </a:rPr>
              <a:t>Iteration Planning</a:t>
            </a:r>
          </a:p>
          <a:p>
            <a:pPr algn="ctr"/>
            <a:endParaRPr lang="en-US" sz="1400" b="1" dirty="0">
              <a:solidFill>
                <a:srgbClr val="FF0000"/>
              </a:solidFill>
              <a:latin typeface="Calibri" panose="020F0502020204030204" pitchFamily="34" charset="0"/>
            </a:endParaRPr>
          </a:p>
          <a:p>
            <a:pPr algn="ctr"/>
            <a:endParaRPr lang="en-US" sz="1400" b="1" dirty="0" smtClean="0">
              <a:solidFill>
                <a:srgbClr val="FF0000"/>
              </a:solidFill>
              <a:latin typeface="Calibri" panose="020F0502020204030204" pitchFamily="34" charset="0"/>
            </a:endParaRPr>
          </a:p>
        </p:txBody>
      </p:sp>
      <p:sp>
        <p:nvSpPr>
          <p:cNvPr id="14" name="TextBox 13"/>
          <p:cNvSpPr txBox="1"/>
          <p:nvPr/>
        </p:nvSpPr>
        <p:spPr>
          <a:xfrm>
            <a:off x="3532048" y="4785610"/>
            <a:ext cx="1084332" cy="738664"/>
          </a:xfrm>
          <a:prstGeom prst="rect">
            <a:avLst/>
          </a:prstGeom>
          <a:solidFill>
            <a:schemeClr val="bg1"/>
          </a:solidFill>
        </p:spPr>
        <p:txBody>
          <a:bodyPr wrap="square" rtlCol="0">
            <a:spAutoFit/>
          </a:bodyPr>
          <a:lstStyle/>
          <a:p>
            <a:pPr algn="ctr"/>
            <a:r>
              <a:rPr lang="en-US" sz="1400" b="1" dirty="0" smtClean="0">
                <a:solidFill>
                  <a:srgbClr val="FF0000"/>
                </a:solidFill>
                <a:latin typeface="Calibri" panose="020F0502020204030204" pitchFamily="34" charset="0"/>
              </a:rPr>
              <a:t>Iteration </a:t>
            </a:r>
            <a:br>
              <a:rPr lang="en-US" sz="1400" b="1" dirty="0" smtClean="0">
                <a:solidFill>
                  <a:srgbClr val="FF0000"/>
                </a:solidFill>
                <a:latin typeface="Calibri" panose="020F0502020204030204" pitchFamily="34" charset="0"/>
              </a:rPr>
            </a:br>
            <a:r>
              <a:rPr lang="en-US" sz="1400" b="1" dirty="0" smtClean="0">
                <a:solidFill>
                  <a:srgbClr val="FF0000"/>
                </a:solidFill>
                <a:latin typeface="Calibri" panose="020F0502020204030204" pitchFamily="34" charset="0"/>
              </a:rPr>
              <a:t>Backlog</a:t>
            </a:r>
          </a:p>
          <a:p>
            <a:pPr algn="ctr"/>
            <a:endParaRPr lang="en-US" sz="1400" b="1" dirty="0">
              <a:solidFill>
                <a:srgbClr val="FF0000"/>
              </a:solidFill>
              <a:latin typeface="Calibri" panose="020F0502020204030204" pitchFamily="34" charset="0"/>
            </a:endParaRPr>
          </a:p>
        </p:txBody>
      </p:sp>
      <p:sp>
        <p:nvSpPr>
          <p:cNvPr id="15" name="TextBox 14"/>
          <p:cNvSpPr txBox="1"/>
          <p:nvPr/>
        </p:nvSpPr>
        <p:spPr>
          <a:xfrm>
            <a:off x="5324475" y="3508472"/>
            <a:ext cx="787329" cy="492443"/>
          </a:xfrm>
          <a:prstGeom prst="rect">
            <a:avLst/>
          </a:prstGeom>
          <a:solidFill>
            <a:schemeClr val="bg1"/>
          </a:solidFill>
        </p:spPr>
        <p:txBody>
          <a:bodyPr wrap="square" rtlCol="0">
            <a:spAutoFit/>
          </a:bodyPr>
          <a:lstStyle/>
          <a:p>
            <a:pPr algn="ctr"/>
            <a:r>
              <a:rPr lang="en-US" sz="1300" b="1" dirty="0" smtClean="0">
                <a:solidFill>
                  <a:schemeClr val="tx2">
                    <a:lumMod val="10000"/>
                  </a:schemeClr>
                </a:solidFill>
                <a:latin typeface="Calibri" panose="020F0502020204030204" pitchFamily="34" charset="0"/>
              </a:rPr>
              <a:t>2 week Iteration </a:t>
            </a:r>
            <a:endParaRPr lang="en-US" sz="1300" b="1" dirty="0">
              <a:solidFill>
                <a:schemeClr val="tx2">
                  <a:lumMod val="10000"/>
                </a:schemeClr>
              </a:solidFill>
              <a:latin typeface="Calibri" panose="020F0502020204030204" pitchFamily="34" charset="0"/>
            </a:endParaRPr>
          </a:p>
        </p:txBody>
      </p:sp>
      <p:sp>
        <p:nvSpPr>
          <p:cNvPr id="6" name="Oval 5"/>
          <p:cNvSpPr/>
          <p:nvPr/>
        </p:nvSpPr>
        <p:spPr>
          <a:xfrm>
            <a:off x="6953250" y="1562100"/>
            <a:ext cx="1276350" cy="1323975"/>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50" y="1672119"/>
            <a:ext cx="704850" cy="556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7024688" y="2188083"/>
            <a:ext cx="1195388" cy="492443"/>
          </a:xfrm>
          <a:prstGeom prst="rect">
            <a:avLst/>
          </a:prstGeom>
          <a:noFill/>
        </p:spPr>
        <p:txBody>
          <a:bodyPr wrap="square" rtlCol="0">
            <a:spAutoFit/>
          </a:bodyPr>
          <a:lstStyle/>
          <a:p>
            <a:pPr algn="ctr"/>
            <a:r>
              <a:rPr lang="en-US" sz="1300" b="1" dirty="0" smtClean="0">
                <a:solidFill>
                  <a:srgbClr val="FF0000"/>
                </a:solidFill>
                <a:latin typeface="Calibri" panose="020F0502020204030204" pitchFamily="34" charset="0"/>
              </a:rPr>
              <a:t>Daily Touch Point</a:t>
            </a:r>
            <a:endParaRPr lang="en-US" sz="1300" b="1" dirty="0">
              <a:solidFill>
                <a:srgbClr val="FF0000"/>
              </a:solidFill>
              <a:latin typeface="Calibri" panose="020F0502020204030204" pitchFamily="34" charset="0"/>
            </a:endParaRPr>
          </a:p>
        </p:txBody>
      </p:sp>
      <p:sp>
        <p:nvSpPr>
          <p:cNvPr id="2" name="TextBox 1"/>
          <p:cNvSpPr txBox="1"/>
          <p:nvPr/>
        </p:nvSpPr>
        <p:spPr>
          <a:xfrm>
            <a:off x="5899144" y="5745237"/>
            <a:ext cx="1224822" cy="276999"/>
          </a:xfrm>
          <a:prstGeom prst="rect">
            <a:avLst/>
          </a:prstGeom>
          <a:noFill/>
        </p:spPr>
        <p:txBody>
          <a:bodyPr wrap="none" rtlCol="0">
            <a:spAutoFit/>
          </a:bodyPr>
          <a:lstStyle/>
          <a:p>
            <a:r>
              <a:rPr lang="en-US" sz="1200" b="1" dirty="0" smtClean="0">
                <a:solidFill>
                  <a:srgbClr val="FF0000"/>
                </a:solidFill>
              </a:rPr>
              <a:t>ATF facilitates</a:t>
            </a:r>
            <a:endParaRPr lang="en-US" sz="1200" b="1" dirty="0">
              <a:solidFill>
                <a:srgbClr val="FF0000"/>
              </a:solidFill>
            </a:endParaRPr>
          </a:p>
        </p:txBody>
      </p:sp>
      <p:sp>
        <p:nvSpPr>
          <p:cNvPr id="19" name="TextBox 18"/>
          <p:cNvSpPr txBox="1"/>
          <p:nvPr/>
        </p:nvSpPr>
        <p:spPr>
          <a:xfrm>
            <a:off x="5899144" y="5963914"/>
            <a:ext cx="1228221" cy="276999"/>
          </a:xfrm>
          <a:prstGeom prst="rect">
            <a:avLst/>
          </a:prstGeom>
          <a:noFill/>
        </p:spPr>
        <p:txBody>
          <a:bodyPr wrap="none" rtlCol="0">
            <a:spAutoFit/>
          </a:bodyPr>
          <a:lstStyle/>
          <a:p>
            <a:r>
              <a:rPr lang="en-US" sz="1200" b="1" dirty="0" smtClean="0">
                <a:solidFill>
                  <a:srgbClr val="4A9A4D"/>
                </a:solidFill>
              </a:rPr>
              <a:t>VTF facilitates</a:t>
            </a:r>
            <a:endParaRPr lang="en-US" sz="1200" b="1" dirty="0">
              <a:solidFill>
                <a:srgbClr val="4A9A4D"/>
              </a:solidFill>
            </a:endParaRPr>
          </a:p>
        </p:txBody>
      </p:sp>
      <p:sp>
        <p:nvSpPr>
          <p:cNvPr id="13" name="Rectangle 12"/>
          <p:cNvSpPr/>
          <p:nvPr/>
        </p:nvSpPr>
        <p:spPr>
          <a:xfrm>
            <a:off x="329216" y="1447798"/>
            <a:ext cx="4109434" cy="37036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243298" y="5664068"/>
            <a:ext cx="2009553" cy="3238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4A9A4D"/>
                </a:solidFill>
              </a:rPr>
              <a:t>Story Mapping &amp; Grooming Backlog</a:t>
            </a:r>
            <a:endParaRPr lang="en-US" sz="1400" b="1" dirty="0">
              <a:solidFill>
                <a:srgbClr val="4A9A4D"/>
              </a:solidFill>
            </a:endParaRPr>
          </a:p>
        </p:txBody>
      </p:sp>
      <p:sp>
        <p:nvSpPr>
          <p:cNvPr id="36" name="Rectangle 35"/>
          <p:cNvSpPr/>
          <p:nvPr/>
        </p:nvSpPr>
        <p:spPr>
          <a:xfrm>
            <a:off x="1101498" y="3025507"/>
            <a:ext cx="2009553" cy="3238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4A9A4D"/>
                </a:solidFill>
              </a:rPr>
              <a:t>Release </a:t>
            </a:r>
            <a:br>
              <a:rPr lang="en-US" sz="1400" b="1" dirty="0" smtClean="0">
                <a:solidFill>
                  <a:srgbClr val="4A9A4D"/>
                </a:solidFill>
              </a:rPr>
            </a:br>
            <a:r>
              <a:rPr lang="en-US" sz="1400" b="1" dirty="0" smtClean="0">
                <a:solidFill>
                  <a:srgbClr val="4A9A4D"/>
                </a:solidFill>
              </a:rPr>
              <a:t>Planning</a:t>
            </a:r>
            <a:endParaRPr lang="en-US" sz="1400" b="1" dirty="0">
              <a:solidFill>
                <a:srgbClr val="4A9A4D"/>
              </a:solidFill>
            </a:endParaRPr>
          </a:p>
        </p:txBody>
      </p:sp>
      <p:sp>
        <p:nvSpPr>
          <p:cNvPr id="38" name="TextBox 37"/>
          <p:cNvSpPr txBox="1"/>
          <p:nvPr/>
        </p:nvSpPr>
        <p:spPr>
          <a:xfrm>
            <a:off x="7250974" y="5885070"/>
            <a:ext cx="1566863" cy="307777"/>
          </a:xfrm>
          <a:prstGeom prst="rect">
            <a:avLst/>
          </a:prstGeom>
          <a:solidFill>
            <a:schemeClr val="bg1"/>
          </a:solidFill>
        </p:spPr>
        <p:txBody>
          <a:bodyPr wrap="square" rtlCol="0">
            <a:spAutoFit/>
          </a:bodyPr>
          <a:lstStyle/>
          <a:p>
            <a:pPr algn="ctr"/>
            <a:r>
              <a:rPr lang="en-US" sz="1400" b="1" dirty="0" smtClean="0">
                <a:solidFill>
                  <a:srgbClr val="FF0000"/>
                </a:solidFill>
                <a:latin typeface="Calibri" panose="020F0502020204030204" pitchFamily="34" charset="0"/>
              </a:rPr>
              <a:t>Retrospective</a:t>
            </a:r>
          </a:p>
        </p:txBody>
      </p:sp>
      <p:sp>
        <p:nvSpPr>
          <p:cNvPr id="24" name="Rectangle 23"/>
          <p:cNvSpPr/>
          <p:nvPr/>
        </p:nvSpPr>
        <p:spPr>
          <a:xfrm>
            <a:off x="2543175" y="3732662"/>
            <a:ext cx="1419352" cy="32385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2">
                    <a:lumMod val="10000"/>
                  </a:schemeClr>
                </a:solidFill>
              </a:rPr>
              <a:t>Value &amp; Delivery Teams</a:t>
            </a:r>
            <a:endParaRPr lang="en-US" sz="1200" b="1" dirty="0">
              <a:solidFill>
                <a:schemeClr val="tx2">
                  <a:lumMod val="10000"/>
                </a:schemeClr>
              </a:solidFill>
            </a:endParaRPr>
          </a:p>
        </p:txBody>
      </p:sp>
      <p:sp>
        <p:nvSpPr>
          <p:cNvPr id="27" name="TextBox 26"/>
          <p:cNvSpPr txBox="1"/>
          <p:nvPr/>
        </p:nvSpPr>
        <p:spPr>
          <a:xfrm>
            <a:off x="5899144" y="6218034"/>
            <a:ext cx="1519968" cy="276999"/>
          </a:xfrm>
          <a:prstGeom prst="rect">
            <a:avLst/>
          </a:prstGeom>
          <a:noFill/>
        </p:spPr>
        <p:txBody>
          <a:bodyPr wrap="none" rtlCol="0">
            <a:spAutoFit/>
          </a:bodyPr>
          <a:lstStyle/>
          <a:p>
            <a:r>
              <a:rPr lang="en-US" sz="1200" b="1" dirty="0" smtClean="0">
                <a:solidFill>
                  <a:schemeClr val="accent5">
                    <a:lumMod val="75000"/>
                  </a:schemeClr>
                </a:solidFill>
              </a:rPr>
              <a:t>Shared facilitation</a:t>
            </a:r>
            <a:endParaRPr lang="en-US" sz="1200" b="1" dirty="0">
              <a:solidFill>
                <a:schemeClr val="accent5">
                  <a:lumMod val="75000"/>
                </a:schemeClr>
              </a:solidFill>
            </a:endParaRPr>
          </a:p>
        </p:txBody>
      </p:sp>
    </p:spTree>
    <p:extLst>
      <p:ext uri="{BB962C8B-B14F-4D97-AF65-F5344CB8AC3E}">
        <p14:creationId xmlns:p14="http://schemas.microsoft.com/office/powerpoint/2010/main" val="15134445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0768" y="1478513"/>
            <a:ext cx="3634543" cy="2700082"/>
          </a:xfrm>
        </p:spPr>
        <p:txBody>
          <a:bodyPr>
            <a:normAutofit/>
          </a:bodyPr>
          <a:lstStyle/>
          <a:p>
            <a:pPr marL="0" indent="0">
              <a:buNone/>
            </a:pPr>
            <a:r>
              <a:rPr lang="en-US" sz="1600" b="1" dirty="0">
                <a:solidFill>
                  <a:schemeClr val="accent1"/>
                </a:solidFill>
              </a:rPr>
              <a:t>Meetings</a:t>
            </a:r>
          </a:p>
          <a:p>
            <a:r>
              <a:rPr lang="en-US" sz="1600" dirty="0"/>
              <a:t>Facilitating meetings for the </a:t>
            </a:r>
            <a:r>
              <a:rPr lang="en-US" sz="1600" dirty="0" smtClean="0"/>
              <a:t>team:</a:t>
            </a:r>
            <a:endParaRPr lang="en-US" sz="1600" dirty="0"/>
          </a:p>
          <a:p>
            <a:pPr lvl="1"/>
            <a:r>
              <a:rPr lang="en-US" sz="1600" dirty="0" smtClean="0"/>
              <a:t>Preparing</a:t>
            </a:r>
            <a:endParaRPr lang="en-US" sz="1600" dirty="0"/>
          </a:p>
          <a:p>
            <a:pPr lvl="1"/>
            <a:r>
              <a:rPr lang="en-US" sz="1600" dirty="0" smtClean="0"/>
              <a:t>Moderating</a:t>
            </a:r>
            <a:endParaRPr lang="en-US" sz="1600" dirty="0"/>
          </a:p>
          <a:p>
            <a:pPr lvl="1"/>
            <a:r>
              <a:rPr lang="en-US" sz="1600" dirty="0" smtClean="0"/>
              <a:t>Post-processing</a:t>
            </a:r>
          </a:p>
          <a:p>
            <a:pPr marL="9525" indent="0">
              <a:buNone/>
            </a:pPr>
            <a:r>
              <a:rPr lang="en-US" sz="1600" dirty="0" smtClean="0">
                <a:solidFill>
                  <a:schemeClr val="tx2">
                    <a:lumMod val="50000"/>
                  </a:schemeClr>
                </a:solidFill>
              </a:rPr>
              <a:t>Each type of meeting has its own facilitation challenges and requirements</a:t>
            </a:r>
            <a:endParaRPr lang="en-US" sz="1600" dirty="0">
              <a:solidFill>
                <a:schemeClr val="tx2">
                  <a:lumMod val="50000"/>
                </a:schemeClr>
              </a:solidFill>
            </a:endParaRPr>
          </a:p>
        </p:txBody>
      </p:sp>
      <p:sp>
        <p:nvSpPr>
          <p:cNvPr id="3" name="Title 2"/>
          <p:cNvSpPr>
            <a:spLocks noGrp="1"/>
          </p:cNvSpPr>
          <p:nvPr>
            <p:ph type="title"/>
          </p:nvPr>
        </p:nvSpPr>
        <p:spPr/>
        <p:txBody>
          <a:bodyPr/>
          <a:lstStyle/>
          <a:p>
            <a:r>
              <a:rPr lang="en-US" dirty="0" smtClean="0">
                <a:solidFill>
                  <a:schemeClr val="tx2">
                    <a:lumMod val="50000"/>
                  </a:schemeClr>
                </a:solidFill>
              </a:rPr>
              <a:t>Activities of an ATF</a:t>
            </a:r>
            <a:endParaRPr lang="en-US" dirty="0">
              <a:solidFill>
                <a:schemeClr val="tx2">
                  <a:lumMod val="50000"/>
                </a:schemeClr>
              </a:solidFill>
            </a:endParaRPr>
          </a:p>
        </p:txBody>
      </p:sp>
      <p:sp>
        <p:nvSpPr>
          <p:cNvPr id="5" name="Content Placeholder 1"/>
          <p:cNvSpPr txBox="1">
            <a:spLocks/>
          </p:cNvSpPr>
          <p:nvPr/>
        </p:nvSpPr>
        <p:spPr bwMode="auto">
          <a:xfrm>
            <a:off x="2417459" y="4474333"/>
            <a:ext cx="5273748" cy="207915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1"/>
                </a:solidFill>
              </a:rPr>
              <a:t>Product</a:t>
            </a:r>
          </a:p>
          <a:p>
            <a:r>
              <a:rPr lang="en-US" sz="1600" dirty="0" smtClean="0"/>
              <a:t>Helping to write or </a:t>
            </a:r>
            <a:r>
              <a:rPr lang="en-US" sz="1600" dirty="0" smtClean="0">
                <a:hlinkClick r:id="rId2"/>
              </a:rPr>
              <a:t>split</a:t>
            </a:r>
            <a:r>
              <a:rPr lang="en-US" sz="1600" dirty="0" smtClean="0"/>
              <a:t> user stories</a:t>
            </a:r>
          </a:p>
          <a:p>
            <a:r>
              <a:rPr lang="en-US" sz="1600" dirty="0" smtClean="0"/>
              <a:t>Helping to write or adapt product visions</a:t>
            </a:r>
          </a:p>
          <a:p>
            <a:r>
              <a:rPr lang="en-US" sz="1600" dirty="0" smtClean="0"/>
              <a:t>Helping to order product backlog items</a:t>
            </a:r>
          </a:p>
          <a:p>
            <a:r>
              <a:rPr lang="en-US" sz="1600" dirty="0" smtClean="0"/>
              <a:t>Helping with the release planning</a:t>
            </a:r>
          </a:p>
          <a:p>
            <a:r>
              <a:rPr lang="en-US" sz="1600" dirty="0" smtClean="0"/>
              <a:t>Being familiar with the team’s work (i.e. the product)</a:t>
            </a:r>
          </a:p>
          <a:p>
            <a:endParaRPr lang="en-US" sz="1600" dirty="0"/>
          </a:p>
        </p:txBody>
      </p:sp>
      <p:sp>
        <p:nvSpPr>
          <p:cNvPr id="6" name="Content Placeholder 1"/>
          <p:cNvSpPr txBox="1">
            <a:spLocks/>
          </p:cNvSpPr>
          <p:nvPr/>
        </p:nvSpPr>
        <p:spPr bwMode="auto">
          <a:xfrm>
            <a:off x="4295554" y="1457248"/>
            <a:ext cx="4465674" cy="30016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1"/>
                </a:solidFill>
              </a:rPr>
              <a:t>Team Dynamics</a:t>
            </a:r>
          </a:p>
          <a:p>
            <a:r>
              <a:rPr lang="en-US" sz="1600" dirty="0" smtClean="0"/>
              <a:t>Coaching team members (e.g. with one-on-one coaching)</a:t>
            </a:r>
          </a:p>
          <a:p>
            <a:r>
              <a:rPr lang="en-US" sz="1600" dirty="0" smtClean="0"/>
              <a:t>Mediating through conflicts</a:t>
            </a:r>
          </a:p>
          <a:p>
            <a:r>
              <a:rPr lang="en-US" sz="1600" dirty="0" smtClean="0"/>
              <a:t>Helping the team to make decisions</a:t>
            </a:r>
          </a:p>
          <a:p>
            <a:r>
              <a:rPr lang="en-US" sz="1600" dirty="0" smtClean="0"/>
              <a:t>Fostering the developer team’s self-organization</a:t>
            </a:r>
          </a:p>
          <a:p>
            <a:r>
              <a:rPr lang="en-US" sz="1600" dirty="0" smtClean="0"/>
              <a:t>Mediating the general conflict of goals between development team (high technical quality) and product owner (more features)</a:t>
            </a:r>
          </a:p>
          <a:p>
            <a:endParaRPr lang="en-US" sz="1600" dirty="0" smtClean="0"/>
          </a:p>
        </p:txBody>
      </p:sp>
    </p:spTree>
    <p:extLst>
      <p:ext uri="{BB962C8B-B14F-4D97-AF65-F5344CB8AC3E}">
        <p14:creationId xmlns:p14="http://schemas.microsoft.com/office/powerpoint/2010/main" val="14864329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1000124" y="1592813"/>
            <a:ext cx="7305675" cy="5035008"/>
          </a:xfrm>
        </p:spPr>
        <p:txBody>
          <a:bodyPr>
            <a:normAutofit/>
          </a:bodyPr>
          <a:lstStyle/>
          <a:p>
            <a:pPr marL="171450" indent="-171450">
              <a:spcBef>
                <a:spcPts val="600"/>
              </a:spcBef>
              <a:spcAft>
                <a:spcPts val="1200"/>
              </a:spcAft>
            </a:pPr>
            <a:r>
              <a:rPr lang="en-US" sz="1800" dirty="0" smtClean="0">
                <a:solidFill>
                  <a:schemeClr val="tx1">
                    <a:lumMod val="95000"/>
                    <a:lumOff val="5000"/>
                  </a:schemeClr>
                </a:solidFill>
              </a:rPr>
              <a:t>1:00 – 2:00 pm  	</a:t>
            </a:r>
            <a:r>
              <a:rPr lang="en-US" sz="1800" b="1" dirty="0" smtClean="0">
                <a:solidFill>
                  <a:schemeClr val="tx1">
                    <a:lumMod val="95000"/>
                    <a:lumOff val="5000"/>
                  </a:schemeClr>
                </a:solidFill>
              </a:rPr>
              <a:t>Chartering</a:t>
            </a:r>
          </a:p>
          <a:p>
            <a:pPr marL="171450" indent="-171450">
              <a:spcBef>
                <a:spcPts val="600"/>
              </a:spcBef>
              <a:spcAft>
                <a:spcPts val="1200"/>
              </a:spcAft>
            </a:pPr>
            <a:r>
              <a:rPr lang="en-US" sz="1800" dirty="0" smtClean="0">
                <a:solidFill>
                  <a:schemeClr val="tx1">
                    <a:lumMod val="95000"/>
                    <a:lumOff val="5000"/>
                  </a:schemeClr>
                </a:solidFill>
              </a:rPr>
              <a:t>2:10 – 3:00 pm	The ATF’s </a:t>
            </a:r>
            <a:r>
              <a:rPr lang="en-US" sz="1800" dirty="0">
                <a:solidFill>
                  <a:schemeClr val="tx1">
                    <a:lumMod val="95000"/>
                    <a:lumOff val="5000"/>
                  </a:schemeClr>
                </a:solidFill>
              </a:rPr>
              <a:t>Role &amp; Responsibilities (R&amp;R)</a:t>
            </a:r>
          </a:p>
          <a:p>
            <a:pPr marL="171450" indent="-171450">
              <a:spcBef>
                <a:spcPts val="600"/>
              </a:spcBef>
              <a:spcAft>
                <a:spcPts val="1200"/>
              </a:spcAft>
            </a:pPr>
            <a:r>
              <a:rPr lang="en-US" sz="1800" dirty="0">
                <a:solidFill>
                  <a:schemeClr val="tx1">
                    <a:lumMod val="95000"/>
                    <a:lumOff val="5000"/>
                  </a:schemeClr>
                </a:solidFill>
              </a:rPr>
              <a:t>3</a:t>
            </a:r>
            <a:r>
              <a:rPr lang="en-US" sz="1800" dirty="0" smtClean="0">
                <a:solidFill>
                  <a:schemeClr val="tx1">
                    <a:lumMod val="95000"/>
                    <a:lumOff val="5000"/>
                  </a:schemeClr>
                </a:solidFill>
              </a:rPr>
              <a:t>:10 – </a:t>
            </a:r>
            <a:r>
              <a:rPr lang="en-US" sz="1800" dirty="0">
                <a:solidFill>
                  <a:schemeClr val="tx1">
                    <a:lumMod val="95000"/>
                    <a:lumOff val="5000"/>
                  </a:schemeClr>
                </a:solidFill>
              </a:rPr>
              <a:t>4:00 pm  	</a:t>
            </a:r>
            <a:r>
              <a:rPr lang="en-US" sz="1800" dirty="0" smtClean="0">
                <a:solidFill>
                  <a:schemeClr val="tx1">
                    <a:lumMod val="95000"/>
                    <a:lumOff val="5000"/>
                  </a:schemeClr>
                </a:solidFill>
              </a:rPr>
              <a:t>Agile </a:t>
            </a:r>
            <a:r>
              <a:rPr lang="en-US" sz="1800" dirty="0">
                <a:solidFill>
                  <a:schemeClr val="tx1">
                    <a:lumMod val="95000"/>
                    <a:lumOff val="5000"/>
                  </a:schemeClr>
                </a:solidFill>
              </a:rPr>
              <a:t>Values - Principles &amp; the </a:t>
            </a:r>
            <a:r>
              <a:rPr lang="en-US" sz="1800" dirty="0" smtClean="0">
                <a:solidFill>
                  <a:schemeClr val="tx1">
                    <a:lumMod val="95000"/>
                    <a:lumOff val="5000"/>
                  </a:schemeClr>
                </a:solidFill>
              </a:rPr>
              <a:t>ATF</a:t>
            </a:r>
          </a:p>
          <a:p>
            <a:pPr marL="171450" indent="-171450">
              <a:spcBef>
                <a:spcPts val="600"/>
              </a:spcBef>
              <a:spcAft>
                <a:spcPts val="1200"/>
              </a:spcAft>
            </a:pPr>
            <a:r>
              <a:rPr lang="en-US" sz="1800" dirty="0" smtClean="0">
                <a:solidFill>
                  <a:schemeClr val="tx1">
                    <a:lumMod val="95000"/>
                    <a:lumOff val="5000"/>
                  </a:schemeClr>
                </a:solidFill>
              </a:rPr>
              <a:t>4:10 – </a:t>
            </a:r>
            <a:r>
              <a:rPr lang="en-US" sz="1800" dirty="0">
                <a:solidFill>
                  <a:schemeClr val="tx1">
                    <a:lumMod val="95000"/>
                    <a:lumOff val="5000"/>
                  </a:schemeClr>
                </a:solidFill>
              </a:rPr>
              <a:t>5:00 pm  	</a:t>
            </a:r>
            <a:r>
              <a:rPr lang="en-US" sz="1800" dirty="0" smtClean="0">
                <a:solidFill>
                  <a:schemeClr val="tx1">
                    <a:lumMod val="95000"/>
                    <a:lumOff val="5000"/>
                  </a:schemeClr>
                </a:solidFill>
              </a:rPr>
              <a:t>ATF </a:t>
            </a:r>
            <a:r>
              <a:rPr lang="en-US" sz="1800" dirty="0">
                <a:solidFill>
                  <a:schemeClr val="tx1">
                    <a:lumMod val="95000"/>
                    <a:lumOff val="5000"/>
                  </a:schemeClr>
                </a:solidFill>
              </a:rPr>
              <a:t>Partnerships </a:t>
            </a:r>
            <a:r>
              <a:rPr lang="en-US" sz="1800" dirty="0" smtClean="0">
                <a:solidFill>
                  <a:schemeClr val="tx1">
                    <a:lumMod val="95000"/>
                    <a:lumOff val="5000"/>
                  </a:schemeClr>
                </a:solidFill>
              </a:rPr>
              <a:t>&amp; The Agile Life Cycle</a:t>
            </a:r>
          </a:p>
          <a:p>
            <a:pPr marL="171450" indent="-171450">
              <a:spcBef>
                <a:spcPts val="600"/>
              </a:spcBef>
              <a:spcAft>
                <a:spcPts val="1200"/>
              </a:spcAft>
            </a:pPr>
            <a:r>
              <a:rPr lang="en-US" sz="1800" dirty="0" smtClean="0">
                <a:solidFill>
                  <a:schemeClr val="tx1">
                    <a:lumMod val="50000"/>
                    <a:lumOff val="50000"/>
                  </a:schemeClr>
                </a:solidFill>
              </a:rPr>
              <a:t>Next Day:</a:t>
            </a:r>
          </a:p>
          <a:p>
            <a:pPr marL="171450" indent="-171450">
              <a:spcBef>
                <a:spcPts val="600"/>
              </a:spcBef>
              <a:spcAft>
                <a:spcPts val="1200"/>
              </a:spcAft>
            </a:pPr>
            <a:r>
              <a:rPr lang="en-US" sz="1800" dirty="0" smtClean="0">
                <a:solidFill>
                  <a:schemeClr val="tx1">
                    <a:lumMod val="95000"/>
                    <a:lumOff val="5000"/>
                  </a:schemeClr>
                </a:solidFill>
              </a:rPr>
              <a:t>8:00 – 9:00 am</a:t>
            </a:r>
            <a:r>
              <a:rPr lang="en-US" sz="1800" b="1" dirty="0" smtClean="0">
                <a:solidFill>
                  <a:schemeClr val="tx1">
                    <a:lumMod val="95000"/>
                    <a:lumOff val="5000"/>
                  </a:schemeClr>
                </a:solidFill>
              </a:rPr>
              <a:t> 	“Agile Patterns &amp; Anti-Patterns”</a:t>
            </a:r>
          </a:p>
          <a:p>
            <a:pPr marL="171450" indent="-171450">
              <a:spcBef>
                <a:spcPts val="600"/>
              </a:spcBef>
              <a:spcAft>
                <a:spcPts val="1200"/>
              </a:spcAft>
            </a:pPr>
            <a:r>
              <a:rPr lang="en-US" sz="1800" dirty="0" smtClean="0">
                <a:solidFill>
                  <a:schemeClr val="tx1">
                    <a:lumMod val="95000"/>
                    <a:lumOff val="5000"/>
                  </a:schemeClr>
                </a:solidFill>
              </a:rPr>
              <a:t>9:10 – 10:00 am</a:t>
            </a:r>
            <a:r>
              <a:rPr lang="en-US" sz="1800" dirty="0">
                <a:solidFill>
                  <a:schemeClr val="tx1">
                    <a:lumMod val="95000"/>
                    <a:lumOff val="5000"/>
                  </a:schemeClr>
                </a:solidFill>
              </a:rPr>
              <a:t>	</a:t>
            </a:r>
            <a:r>
              <a:rPr lang="en-US" sz="1800" b="1" dirty="0" smtClean="0">
                <a:solidFill>
                  <a:schemeClr val="tx2">
                    <a:lumMod val="50000"/>
                  </a:schemeClr>
                </a:solidFill>
              </a:rPr>
              <a:t>Words </a:t>
            </a:r>
            <a:r>
              <a:rPr lang="en-US" sz="1800" b="1" dirty="0">
                <a:solidFill>
                  <a:schemeClr val="tx2">
                    <a:lumMod val="50000"/>
                  </a:schemeClr>
                </a:solidFill>
              </a:rPr>
              <a:t>of Wisdom from a </a:t>
            </a:r>
            <a:r>
              <a:rPr lang="en-US" sz="1800" b="1" dirty="0" smtClean="0">
                <a:solidFill>
                  <a:schemeClr val="tx2">
                    <a:lumMod val="50000"/>
                  </a:schemeClr>
                </a:solidFill>
              </a:rPr>
              <a:t>Pro</a:t>
            </a:r>
          </a:p>
          <a:p>
            <a:pPr marL="171450" indent="-171450">
              <a:spcBef>
                <a:spcPts val="600"/>
              </a:spcBef>
              <a:spcAft>
                <a:spcPts val="1200"/>
              </a:spcAft>
            </a:pPr>
            <a:r>
              <a:rPr lang="en-US" sz="1800" dirty="0" smtClean="0">
                <a:solidFill>
                  <a:schemeClr val="tx2">
                    <a:lumMod val="50000"/>
                  </a:schemeClr>
                </a:solidFill>
              </a:rPr>
              <a:t>10:10 – 11:00 am</a:t>
            </a:r>
            <a:r>
              <a:rPr lang="en-US" sz="1800" dirty="0">
                <a:solidFill>
                  <a:schemeClr val="tx2">
                    <a:lumMod val="50000"/>
                  </a:schemeClr>
                </a:solidFill>
              </a:rPr>
              <a:t>	</a:t>
            </a:r>
            <a:r>
              <a:rPr lang="en-US" sz="1800" b="1" dirty="0" smtClean="0">
                <a:solidFill>
                  <a:schemeClr val="tx2">
                    <a:lumMod val="50000"/>
                  </a:schemeClr>
                </a:solidFill>
              </a:rPr>
              <a:t>Debrief for Agile Patterns &amp; </a:t>
            </a:r>
            <a:r>
              <a:rPr lang="en-US" sz="1800" dirty="0" smtClean="0">
                <a:solidFill>
                  <a:schemeClr val="tx2">
                    <a:lumMod val="50000"/>
                  </a:schemeClr>
                </a:solidFill>
              </a:rPr>
              <a:t>Anti-Patterns</a:t>
            </a:r>
            <a:endParaRPr lang="en-US" sz="1800" dirty="0">
              <a:solidFill>
                <a:schemeClr val="tx2">
                  <a:lumMod val="50000"/>
                </a:schemeClr>
              </a:solidFill>
            </a:endParaRPr>
          </a:p>
          <a:p>
            <a:pPr marL="171450" indent="-171450">
              <a:spcBef>
                <a:spcPts val="600"/>
              </a:spcBef>
              <a:spcAft>
                <a:spcPts val="1200"/>
              </a:spcAft>
            </a:pPr>
            <a:r>
              <a:rPr lang="en-US" sz="1800" dirty="0" smtClean="0">
                <a:solidFill>
                  <a:schemeClr val="tx2">
                    <a:lumMod val="50000"/>
                  </a:schemeClr>
                </a:solidFill>
              </a:rPr>
              <a:t>1:10 – 12:00 	am	Resources &amp; </a:t>
            </a:r>
            <a:r>
              <a:rPr lang="en-US" sz="1800" b="1" dirty="0" smtClean="0">
                <a:solidFill>
                  <a:schemeClr val="tx2">
                    <a:lumMod val="50000"/>
                  </a:schemeClr>
                </a:solidFill>
              </a:rPr>
              <a:t>Wrap Up</a:t>
            </a:r>
            <a:endParaRPr lang="en-US" sz="1800" b="1" dirty="0">
              <a:solidFill>
                <a:schemeClr val="tx2">
                  <a:lumMod val="50000"/>
                </a:schemeClr>
              </a:solidFill>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037" y="67506"/>
            <a:ext cx="2292128" cy="1525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4151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lumMod val="10000"/>
                  </a:schemeClr>
                </a:solidFill>
              </a:rPr>
              <a:t>Activities </a:t>
            </a:r>
            <a:br>
              <a:rPr lang="en-US" dirty="0" smtClean="0">
                <a:solidFill>
                  <a:schemeClr val="tx2">
                    <a:lumMod val="10000"/>
                  </a:schemeClr>
                </a:solidFill>
              </a:rPr>
            </a:br>
            <a:r>
              <a:rPr lang="en-US" dirty="0" smtClean="0">
                <a:solidFill>
                  <a:schemeClr val="tx2">
                    <a:lumMod val="10000"/>
                  </a:schemeClr>
                </a:solidFill>
              </a:rPr>
              <a:t>of a ATF </a:t>
            </a:r>
            <a:endParaRPr lang="en-US" dirty="0">
              <a:solidFill>
                <a:schemeClr val="tx2">
                  <a:lumMod val="1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821308119"/>
              </p:ext>
            </p:extLst>
          </p:nvPr>
        </p:nvGraphicFramePr>
        <p:xfrm>
          <a:off x="276225" y="1380464"/>
          <a:ext cx="8763000" cy="5290303"/>
        </p:xfrm>
        <a:graphic>
          <a:graphicData uri="http://schemas.openxmlformats.org/drawingml/2006/table">
            <a:tbl>
              <a:tblPr firstRow="1" firstCol="1" bandRow="1">
                <a:tableStyleId>{B301B821-A1FF-4177-AEE7-76D212191A09}</a:tableStyleId>
              </a:tblPr>
              <a:tblGrid>
                <a:gridCol w="1194635"/>
                <a:gridCol w="7568365"/>
              </a:tblGrid>
              <a:tr h="365703">
                <a:tc>
                  <a:txBody>
                    <a:bodyPr/>
                    <a:lstStyle/>
                    <a:p>
                      <a:pPr marL="0" marR="0" algn="ctr">
                        <a:lnSpc>
                          <a:spcPct val="115000"/>
                        </a:lnSpc>
                        <a:spcBef>
                          <a:spcPts val="0"/>
                        </a:spcBef>
                        <a:spcAft>
                          <a:spcPts val="0"/>
                        </a:spcAft>
                      </a:pPr>
                      <a:r>
                        <a:rPr lang="en-US" sz="1800" dirty="0" smtClean="0">
                          <a:effectLst/>
                        </a:rPr>
                        <a:t>Phase</a:t>
                      </a:r>
                      <a:endParaRPr lang="en-US" sz="18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dirty="0" smtClean="0">
                          <a:effectLst/>
                        </a:rPr>
                        <a:t>Activities</a:t>
                      </a:r>
                      <a:endParaRPr lang="en-US" sz="1800" dirty="0">
                        <a:effectLst/>
                        <a:latin typeface="Calibri"/>
                        <a:ea typeface="Calibri"/>
                        <a:cs typeface="Times New Roman"/>
                      </a:endParaRPr>
                    </a:p>
                  </a:txBody>
                  <a:tcPr marL="68580" marR="68580" marT="0" marB="0"/>
                </a:tc>
              </a:tr>
              <a:tr h="1388020">
                <a:tc>
                  <a:txBody>
                    <a:bodyPr/>
                    <a:lstStyle/>
                    <a:p>
                      <a:pPr marL="0" marR="0">
                        <a:lnSpc>
                          <a:spcPct val="115000"/>
                        </a:lnSpc>
                        <a:spcBef>
                          <a:spcPts val="0"/>
                        </a:spcBef>
                        <a:spcAft>
                          <a:spcPts val="0"/>
                        </a:spcAft>
                      </a:pPr>
                      <a:r>
                        <a:rPr lang="en-US" sz="1400" dirty="0">
                          <a:effectLst/>
                        </a:rPr>
                        <a:t>Initiation </a:t>
                      </a:r>
                      <a:endParaRPr lang="en-US" sz="1400" dirty="0">
                        <a:solidFill>
                          <a:schemeClr val="tx2">
                            <a:lumMod val="10000"/>
                          </a:schemeClr>
                        </a:solidFill>
                        <a:effectLst/>
                        <a:latin typeface="Calibri"/>
                        <a:ea typeface="Calibri"/>
                        <a:cs typeface="Times New Roman"/>
                      </a:endParaRPr>
                    </a:p>
                  </a:txBody>
                  <a:tcPr marL="68580" marR="68580" marT="0" marB="0"/>
                </a:tc>
                <a:tc>
                  <a:txBody>
                    <a:bodyPr/>
                    <a:lstStyle/>
                    <a:p>
                      <a:pPr marL="342900" marR="0" lvl="0" indent="-342900">
                        <a:lnSpc>
                          <a:spcPct val="115000"/>
                        </a:lnSpc>
                        <a:spcBef>
                          <a:spcPts val="0"/>
                        </a:spcBef>
                        <a:spcAft>
                          <a:spcPts val="0"/>
                        </a:spcAft>
                        <a:buFont typeface="Wingdings"/>
                        <a:buChar char=""/>
                      </a:pPr>
                      <a:r>
                        <a:rPr lang="en-US" sz="1400" dirty="0" smtClean="0">
                          <a:effectLst/>
                        </a:rPr>
                        <a:t>Identify members of the Delivery Team and create roster with names, locations, roles</a:t>
                      </a:r>
                      <a:endParaRPr lang="en-US" sz="1400" dirty="0">
                        <a:effectLst/>
                      </a:endParaRPr>
                    </a:p>
                    <a:p>
                      <a:pPr marL="342900" marR="0" lvl="0" indent="-342900">
                        <a:lnSpc>
                          <a:spcPct val="115000"/>
                        </a:lnSpc>
                        <a:spcBef>
                          <a:spcPts val="0"/>
                        </a:spcBef>
                        <a:spcAft>
                          <a:spcPts val="0"/>
                        </a:spcAft>
                        <a:buFont typeface="Wingdings"/>
                        <a:buChar char=""/>
                      </a:pPr>
                      <a:r>
                        <a:rPr lang="en-US" sz="1400" dirty="0" smtClean="0">
                          <a:effectLst/>
                        </a:rPr>
                        <a:t>Participate with Value Team in developing Story Map and Product</a:t>
                      </a:r>
                      <a:r>
                        <a:rPr lang="en-US" sz="1400" baseline="0" dirty="0" smtClean="0">
                          <a:effectLst/>
                        </a:rPr>
                        <a:t> Backlog</a:t>
                      </a:r>
                      <a:endParaRPr lang="en-US" sz="1400" dirty="0">
                        <a:effectLst/>
                      </a:endParaRPr>
                    </a:p>
                    <a:p>
                      <a:pPr marL="342900" marR="0" lvl="0" indent="-342900">
                        <a:lnSpc>
                          <a:spcPct val="115000"/>
                        </a:lnSpc>
                        <a:spcBef>
                          <a:spcPts val="0"/>
                        </a:spcBef>
                        <a:spcAft>
                          <a:spcPts val="0"/>
                        </a:spcAft>
                        <a:buFont typeface="Wingdings"/>
                        <a:buChar char=""/>
                      </a:pPr>
                      <a:r>
                        <a:rPr lang="en-US" sz="1400" dirty="0" smtClean="0">
                          <a:effectLst/>
                        </a:rPr>
                        <a:t>Provide </a:t>
                      </a:r>
                      <a:r>
                        <a:rPr lang="en-US" sz="1400" dirty="0">
                          <a:effectLst/>
                        </a:rPr>
                        <a:t>input to </a:t>
                      </a:r>
                      <a:r>
                        <a:rPr lang="en-US" sz="1400" dirty="0" smtClean="0">
                          <a:effectLst/>
                        </a:rPr>
                        <a:t>Release Planning</a:t>
                      </a:r>
                    </a:p>
                    <a:p>
                      <a:pPr marL="342900" marR="0" lvl="0" indent="-342900">
                        <a:lnSpc>
                          <a:spcPct val="115000"/>
                        </a:lnSpc>
                        <a:spcBef>
                          <a:spcPts val="0"/>
                        </a:spcBef>
                        <a:spcAft>
                          <a:spcPts val="0"/>
                        </a:spcAft>
                        <a:buFont typeface="Wingdings"/>
                        <a:buChar char=""/>
                      </a:pPr>
                      <a:r>
                        <a:rPr lang="en-US" sz="1400" dirty="0" smtClean="0">
                          <a:effectLst/>
                        </a:rPr>
                        <a:t>Plan chartering session with VTF</a:t>
                      </a:r>
                    </a:p>
                    <a:p>
                      <a:pPr marL="342900" marR="0" lvl="0" indent="-342900">
                        <a:lnSpc>
                          <a:spcPct val="115000"/>
                        </a:lnSpc>
                        <a:spcBef>
                          <a:spcPts val="0"/>
                        </a:spcBef>
                        <a:spcAft>
                          <a:spcPts val="0"/>
                        </a:spcAft>
                        <a:buFont typeface="Wingdings"/>
                        <a:buChar char=""/>
                      </a:pPr>
                      <a:r>
                        <a:rPr lang="en-US" sz="1400" dirty="0" smtClean="0">
                          <a:effectLst/>
                        </a:rPr>
                        <a:t>Ensure the Delivery</a:t>
                      </a:r>
                      <a:r>
                        <a:rPr lang="en-US" sz="1400" baseline="0" dirty="0" smtClean="0">
                          <a:effectLst/>
                        </a:rPr>
                        <a:t> Team members have necessary training – See </a:t>
                      </a:r>
                      <a:r>
                        <a:rPr lang="en-US" sz="1400" baseline="0" dirty="0" smtClean="0">
                          <a:effectLst/>
                          <a:hlinkClick r:id="rId2"/>
                        </a:rPr>
                        <a:t>VES training resources</a:t>
                      </a:r>
                      <a:endParaRPr lang="en-US" sz="1400" dirty="0">
                        <a:solidFill>
                          <a:schemeClr val="tx2">
                            <a:lumMod val="10000"/>
                          </a:schemeClr>
                        </a:solidFill>
                        <a:effectLst/>
                        <a:latin typeface="Arial" panose="020B0604020202020204" pitchFamily="34" charset="0"/>
                        <a:ea typeface="Calibri"/>
                        <a:cs typeface="Arial" panose="020B0604020202020204" pitchFamily="34" charset="0"/>
                      </a:endParaRPr>
                    </a:p>
                  </a:txBody>
                  <a:tcPr marL="68580" marR="68580" marT="0" marB="0"/>
                </a:tc>
              </a:tr>
              <a:tr h="1118840">
                <a:tc>
                  <a:txBody>
                    <a:bodyPr/>
                    <a:lstStyle/>
                    <a:p>
                      <a:pPr marL="0" marR="0">
                        <a:lnSpc>
                          <a:spcPct val="115000"/>
                        </a:lnSpc>
                        <a:spcBef>
                          <a:spcPts val="0"/>
                        </a:spcBef>
                        <a:spcAft>
                          <a:spcPts val="0"/>
                        </a:spcAft>
                      </a:pPr>
                      <a:r>
                        <a:rPr lang="en-US" sz="1400" dirty="0" smtClean="0">
                          <a:effectLst/>
                        </a:rPr>
                        <a:t>Iteration </a:t>
                      </a:r>
                      <a:r>
                        <a:rPr lang="en-US" sz="1400" dirty="0">
                          <a:effectLst/>
                        </a:rPr>
                        <a:t>0</a:t>
                      </a:r>
                      <a:endParaRPr lang="en-US" sz="1400" dirty="0">
                        <a:solidFill>
                          <a:schemeClr val="tx2">
                            <a:lumMod val="10000"/>
                          </a:schemeClr>
                        </a:solidFill>
                        <a:effectLst/>
                        <a:latin typeface="Calibri"/>
                        <a:ea typeface="Calibri"/>
                        <a:cs typeface="Times New Roman"/>
                      </a:endParaRPr>
                    </a:p>
                  </a:txBody>
                  <a:tcPr marL="68580" marR="68580" marT="0" marB="0"/>
                </a:tc>
                <a:tc>
                  <a:txBody>
                    <a:bodyPr/>
                    <a:lstStyle/>
                    <a:p>
                      <a:pPr marL="342900" marR="0" lvl="0" indent="-342900">
                        <a:lnSpc>
                          <a:spcPct val="115000"/>
                        </a:lnSpc>
                        <a:spcBef>
                          <a:spcPts val="0"/>
                        </a:spcBef>
                        <a:spcAft>
                          <a:spcPts val="0"/>
                        </a:spcAft>
                        <a:buFont typeface="Wingdings"/>
                        <a:buChar char=""/>
                      </a:pPr>
                      <a:r>
                        <a:rPr lang="en-US" sz="1400" dirty="0" smtClean="0">
                          <a:effectLst/>
                        </a:rPr>
                        <a:t>Co-facilitates the chartering</a:t>
                      </a:r>
                      <a:r>
                        <a:rPr lang="en-US" sz="1400" baseline="0" dirty="0" smtClean="0">
                          <a:effectLst/>
                        </a:rPr>
                        <a:t> session with VTF</a:t>
                      </a:r>
                      <a:endParaRPr lang="en-US" sz="1400" dirty="0">
                        <a:effectLst/>
                      </a:endParaRPr>
                    </a:p>
                    <a:p>
                      <a:pPr marL="342900" marR="0" lvl="0" indent="-342900">
                        <a:lnSpc>
                          <a:spcPct val="115000"/>
                        </a:lnSpc>
                        <a:spcBef>
                          <a:spcPts val="0"/>
                        </a:spcBef>
                        <a:spcAft>
                          <a:spcPts val="0"/>
                        </a:spcAft>
                        <a:buFont typeface="Wingdings"/>
                        <a:buChar char=""/>
                      </a:pPr>
                      <a:r>
                        <a:rPr lang="en-US" sz="1400" dirty="0" smtClean="0">
                          <a:effectLst/>
                        </a:rPr>
                        <a:t>Participate </a:t>
                      </a:r>
                      <a:r>
                        <a:rPr lang="en-US" sz="1400" dirty="0">
                          <a:effectLst/>
                        </a:rPr>
                        <a:t>in release planning (final release plan is a commitment from </a:t>
                      </a:r>
                      <a:r>
                        <a:rPr lang="en-US" sz="1400" dirty="0" smtClean="0">
                          <a:effectLst/>
                        </a:rPr>
                        <a:t>delivery </a:t>
                      </a:r>
                      <a:r>
                        <a:rPr lang="en-US" sz="1400" dirty="0">
                          <a:effectLst/>
                        </a:rPr>
                        <a:t>team</a:t>
                      </a:r>
                      <a:r>
                        <a:rPr lang="en-US" sz="1400" dirty="0" smtClean="0">
                          <a:effectLst/>
                        </a:rPr>
                        <a:t>)</a:t>
                      </a:r>
                    </a:p>
                    <a:p>
                      <a:pPr marL="342900" marR="0" lvl="0" indent="-342900" algn="l" defTabSz="914400" rtl="0" eaLnBrk="1" fontAlgn="auto" latinLnBrk="0" hangingPunct="1">
                        <a:lnSpc>
                          <a:spcPct val="115000"/>
                        </a:lnSpc>
                        <a:spcBef>
                          <a:spcPts val="0"/>
                        </a:spcBef>
                        <a:spcAft>
                          <a:spcPts val="0"/>
                        </a:spcAft>
                        <a:buClrTx/>
                        <a:buSzTx/>
                        <a:buFont typeface="Wingdings"/>
                        <a:buChar char=""/>
                        <a:tabLst/>
                        <a:defRPr/>
                      </a:pPr>
                      <a:r>
                        <a:rPr lang="en-US" sz="1400" dirty="0" smtClean="0">
                          <a:effectLst/>
                        </a:rPr>
                        <a:t>With Value Team and Delivery Team representatives, completes</a:t>
                      </a:r>
                      <a:r>
                        <a:rPr lang="en-US" sz="1400" baseline="0" dirty="0" smtClean="0">
                          <a:effectLst/>
                        </a:rPr>
                        <a:t> grooming of enough of the Product Backlog (PB) to start Iteration 1</a:t>
                      </a:r>
                      <a:endParaRPr lang="en-US" sz="1400" dirty="0" smtClean="0">
                        <a:solidFill>
                          <a:schemeClr val="tx2">
                            <a:lumMod val="10000"/>
                          </a:schemeClr>
                        </a:solidFill>
                        <a:effectLst/>
                      </a:endParaRPr>
                    </a:p>
                  </a:txBody>
                  <a:tcPr marL="68580" marR="68580" marT="0" marB="0"/>
                </a:tc>
              </a:tr>
              <a:tr h="1562986">
                <a:tc>
                  <a:txBody>
                    <a:bodyPr/>
                    <a:lstStyle/>
                    <a:p>
                      <a:pPr marL="0" marR="0">
                        <a:lnSpc>
                          <a:spcPct val="115000"/>
                        </a:lnSpc>
                        <a:spcBef>
                          <a:spcPts val="0"/>
                        </a:spcBef>
                        <a:spcAft>
                          <a:spcPts val="0"/>
                        </a:spcAft>
                      </a:pPr>
                      <a:r>
                        <a:rPr lang="en-US" sz="1400" dirty="0" smtClean="0">
                          <a:effectLst/>
                        </a:rPr>
                        <a:t>Iteration </a:t>
                      </a:r>
                      <a:r>
                        <a:rPr lang="en-US" sz="1400" dirty="0">
                          <a:effectLst/>
                        </a:rPr>
                        <a:t>1..n</a:t>
                      </a:r>
                      <a:endParaRPr lang="en-US" sz="1400" dirty="0">
                        <a:solidFill>
                          <a:schemeClr val="tx2">
                            <a:lumMod val="10000"/>
                          </a:schemeClr>
                        </a:solidFill>
                        <a:effectLst/>
                        <a:latin typeface="Calibri"/>
                        <a:ea typeface="Calibri"/>
                        <a:cs typeface="Times New Roman"/>
                      </a:endParaRPr>
                    </a:p>
                  </a:txBody>
                  <a:tcPr marL="68580" marR="68580" marT="0" marB="0"/>
                </a:tc>
                <a:tc>
                  <a:txBody>
                    <a:bodyPr/>
                    <a:lstStyle/>
                    <a:p>
                      <a:pPr marL="342900" marR="0" lvl="0" indent="-342900">
                        <a:lnSpc>
                          <a:spcPct val="115000"/>
                        </a:lnSpc>
                        <a:spcBef>
                          <a:spcPts val="0"/>
                        </a:spcBef>
                        <a:spcAft>
                          <a:spcPts val="0"/>
                        </a:spcAft>
                        <a:buFont typeface="Wingdings"/>
                        <a:buChar char=""/>
                      </a:pPr>
                      <a:r>
                        <a:rPr lang="en-US" sz="1400" dirty="0" smtClean="0">
                          <a:effectLst/>
                        </a:rPr>
                        <a:t>Leads </a:t>
                      </a:r>
                      <a:r>
                        <a:rPr lang="en-US" sz="1400" dirty="0">
                          <a:effectLst/>
                        </a:rPr>
                        <a:t>iteration </a:t>
                      </a:r>
                      <a:r>
                        <a:rPr lang="en-US" sz="1400" dirty="0" smtClean="0">
                          <a:effectLst/>
                        </a:rPr>
                        <a:t>planning</a:t>
                      </a:r>
                    </a:p>
                    <a:p>
                      <a:pPr marL="342900" marR="0" lvl="0" indent="-342900">
                        <a:lnSpc>
                          <a:spcPct val="115000"/>
                        </a:lnSpc>
                        <a:spcBef>
                          <a:spcPts val="0"/>
                        </a:spcBef>
                        <a:spcAft>
                          <a:spcPts val="0"/>
                        </a:spcAft>
                        <a:buFont typeface="Wingdings"/>
                        <a:buChar char=""/>
                      </a:pPr>
                      <a:r>
                        <a:rPr lang="en-US" sz="1400" dirty="0" smtClean="0">
                          <a:effectLst/>
                        </a:rPr>
                        <a:t>Facilitates DTPs</a:t>
                      </a:r>
                    </a:p>
                    <a:p>
                      <a:pPr marL="342900" marR="0" lvl="0" indent="-342900">
                        <a:lnSpc>
                          <a:spcPct val="115000"/>
                        </a:lnSpc>
                        <a:spcBef>
                          <a:spcPts val="0"/>
                        </a:spcBef>
                        <a:spcAft>
                          <a:spcPts val="0"/>
                        </a:spcAft>
                        <a:buFont typeface="Wingdings"/>
                        <a:buChar char=""/>
                      </a:pPr>
                      <a:r>
                        <a:rPr lang="en-US" sz="1400" dirty="0" smtClean="0">
                          <a:effectLst/>
                        </a:rPr>
                        <a:t>Help team</a:t>
                      </a:r>
                      <a:r>
                        <a:rPr lang="en-US" sz="1400" baseline="0" dirty="0" smtClean="0">
                          <a:effectLst/>
                        </a:rPr>
                        <a:t> maintain Information Radiators</a:t>
                      </a:r>
                    </a:p>
                    <a:p>
                      <a:pPr marL="342900" marR="0" lvl="0" indent="-342900">
                        <a:lnSpc>
                          <a:spcPct val="115000"/>
                        </a:lnSpc>
                        <a:spcBef>
                          <a:spcPts val="0"/>
                        </a:spcBef>
                        <a:spcAft>
                          <a:spcPts val="0"/>
                        </a:spcAft>
                        <a:buFont typeface="Wingdings"/>
                        <a:buChar char=""/>
                      </a:pPr>
                      <a:r>
                        <a:rPr lang="en-US" sz="1400" baseline="0" dirty="0" smtClean="0">
                          <a:effectLst/>
                        </a:rPr>
                        <a:t>Plan and facilitate iteration reviews and demonstrations</a:t>
                      </a:r>
                    </a:p>
                    <a:p>
                      <a:pPr marL="342900" marR="0" lvl="0" indent="-342900">
                        <a:lnSpc>
                          <a:spcPct val="115000"/>
                        </a:lnSpc>
                        <a:spcBef>
                          <a:spcPts val="0"/>
                        </a:spcBef>
                        <a:spcAft>
                          <a:spcPts val="0"/>
                        </a:spcAft>
                        <a:buFont typeface="Wingdings"/>
                        <a:buChar char=""/>
                      </a:pPr>
                      <a:r>
                        <a:rPr lang="en-US" sz="1400" baseline="0" dirty="0" smtClean="0">
                          <a:effectLst/>
                        </a:rPr>
                        <a:t>Facilitates retrospectives</a:t>
                      </a:r>
                      <a:endParaRPr lang="en-US" sz="1400" dirty="0">
                        <a:effectLst/>
                      </a:endParaRPr>
                    </a:p>
                    <a:p>
                      <a:pPr marL="342900" marR="0" lvl="0" indent="-342900">
                        <a:lnSpc>
                          <a:spcPct val="115000"/>
                        </a:lnSpc>
                        <a:spcBef>
                          <a:spcPts val="0"/>
                        </a:spcBef>
                        <a:spcAft>
                          <a:spcPts val="0"/>
                        </a:spcAft>
                        <a:buFont typeface="Wingdings"/>
                        <a:buChar char=""/>
                      </a:pPr>
                      <a:r>
                        <a:rPr lang="en-US" sz="1400" dirty="0" smtClean="0">
                          <a:effectLst/>
                        </a:rPr>
                        <a:t>Removes impediments and shields</a:t>
                      </a:r>
                      <a:r>
                        <a:rPr lang="en-US" sz="1400" baseline="0" dirty="0" smtClean="0">
                          <a:effectLst/>
                        </a:rPr>
                        <a:t> the team from distractions</a:t>
                      </a:r>
                      <a:br>
                        <a:rPr lang="en-US" sz="1400" baseline="0" dirty="0" smtClean="0">
                          <a:effectLst/>
                        </a:rPr>
                      </a:br>
                      <a:endParaRPr lang="en-US" sz="1400" dirty="0">
                        <a:solidFill>
                          <a:schemeClr val="tx2">
                            <a:lumMod val="10000"/>
                          </a:schemeClr>
                        </a:solidFill>
                        <a:effectLst/>
                        <a:latin typeface="Calibri"/>
                        <a:ea typeface="Calibri"/>
                        <a:cs typeface="Times New Roman"/>
                      </a:endParaRPr>
                    </a:p>
                  </a:txBody>
                  <a:tcPr marL="68580" marR="68580" marT="0" marB="0"/>
                </a:tc>
              </a:tr>
              <a:tr h="616028">
                <a:tc>
                  <a:txBody>
                    <a:bodyPr/>
                    <a:lstStyle/>
                    <a:p>
                      <a:pPr marL="0" marR="0">
                        <a:lnSpc>
                          <a:spcPct val="115000"/>
                        </a:lnSpc>
                        <a:spcBef>
                          <a:spcPts val="0"/>
                        </a:spcBef>
                        <a:spcAft>
                          <a:spcPts val="0"/>
                        </a:spcAft>
                      </a:pPr>
                      <a:r>
                        <a:rPr lang="en-US" sz="1400" dirty="0" smtClean="0">
                          <a:effectLst/>
                        </a:rPr>
                        <a:t>Pre-Release</a:t>
                      </a:r>
                      <a:endParaRPr lang="en-US" sz="1400" dirty="0">
                        <a:solidFill>
                          <a:schemeClr val="tx2">
                            <a:lumMod val="10000"/>
                          </a:schemeClr>
                        </a:solidFill>
                        <a:effectLst/>
                        <a:latin typeface="Calibri"/>
                        <a:ea typeface="Calibri"/>
                        <a:cs typeface="Times New Roman"/>
                      </a:endParaRPr>
                    </a:p>
                  </a:txBody>
                  <a:tcPr marL="68580" marR="68580" marT="0" marB="0"/>
                </a:tc>
                <a:tc>
                  <a:txBody>
                    <a:bodyPr/>
                    <a:lstStyle/>
                    <a:p>
                      <a:pPr marL="342900" marR="0" lvl="0" indent="-342900">
                        <a:lnSpc>
                          <a:spcPct val="115000"/>
                        </a:lnSpc>
                        <a:spcBef>
                          <a:spcPts val="0"/>
                        </a:spcBef>
                        <a:spcAft>
                          <a:spcPts val="0"/>
                        </a:spcAft>
                        <a:buFont typeface="Wingdings"/>
                        <a:buChar char=""/>
                      </a:pPr>
                      <a:r>
                        <a:rPr lang="en-US" sz="1400" dirty="0" smtClean="0">
                          <a:effectLst/>
                        </a:rPr>
                        <a:t>Supports UAT and pre-release activities as needed</a:t>
                      </a:r>
                      <a:endParaRPr lang="en-US" sz="1400" dirty="0">
                        <a:solidFill>
                          <a:schemeClr val="tx2">
                            <a:lumMod val="10000"/>
                          </a:schemeClr>
                        </a:solidFill>
                        <a:effectLst/>
                      </a:endParaRPr>
                    </a:p>
                  </a:txBody>
                  <a:tcPr marL="68580" marR="68580" marT="0" marB="0"/>
                </a:tc>
              </a:tr>
            </a:tbl>
          </a:graphicData>
        </a:graphic>
      </p:graphicFrame>
      <p:sp>
        <p:nvSpPr>
          <p:cNvPr id="6" name="TextBox 5"/>
          <p:cNvSpPr txBox="1"/>
          <p:nvPr/>
        </p:nvSpPr>
        <p:spPr>
          <a:xfrm>
            <a:off x="5262700" y="269292"/>
            <a:ext cx="2259273" cy="830997"/>
          </a:xfrm>
          <a:prstGeom prst="rect">
            <a:avLst/>
          </a:prstGeom>
          <a:noFill/>
        </p:spPr>
        <p:txBody>
          <a:bodyPr wrap="none" rtlCol="0">
            <a:spAutoFit/>
          </a:bodyPr>
          <a:lstStyle/>
          <a:p>
            <a:r>
              <a:rPr lang="en-US" sz="1600" dirty="0" smtClean="0">
                <a:solidFill>
                  <a:schemeClr val="tx2">
                    <a:lumMod val="10000"/>
                  </a:schemeClr>
                </a:solidFill>
              </a:rPr>
              <a:t>Spanning the phases:</a:t>
            </a:r>
          </a:p>
          <a:p>
            <a:pPr marL="169863" indent="-169863">
              <a:buFont typeface="Arial" panose="020B0604020202020204" pitchFamily="34" charset="0"/>
              <a:buChar char="•"/>
            </a:pPr>
            <a:r>
              <a:rPr lang="en-US" sz="1600" dirty="0" smtClean="0">
                <a:solidFill>
                  <a:schemeClr val="tx2">
                    <a:lumMod val="10000"/>
                  </a:schemeClr>
                </a:solidFill>
              </a:rPr>
              <a:t>Model agility</a:t>
            </a:r>
          </a:p>
          <a:p>
            <a:pPr marL="169863" indent="-169863">
              <a:buFont typeface="Arial" panose="020B0604020202020204" pitchFamily="34" charset="0"/>
              <a:buChar char="•"/>
            </a:pPr>
            <a:r>
              <a:rPr lang="en-US" sz="1600" dirty="0" smtClean="0">
                <a:solidFill>
                  <a:schemeClr val="tx2">
                    <a:lumMod val="10000"/>
                  </a:schemeClr>
                </a:solidFill>
              </a:rPr>
              <a:t>Coordinate activities</a:t>
            </a:r>
            <a:endParaRPr lang="en-US" sz="1600" dirty="0">
              <a:solidFill>
                <a:schemeClr val="tx2">
                  <a:lumMod val="10000"/>
                </a:schemeClr>
              </a:solidFill>
            </a:endParaRPr>
          </a:p>
        </p:txBody>
      </p:sp>
    </p:spTree>
    <p:extLst>
      <p:ext uri="{BB962C8B-B14F-4D97-AF65-F5344CB8AC3E}">
        <p14:creationId xmlns:p14="http://schemas.microsoft.com/office/powerpoint/2010/main" val="245151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6305" y="210666"/>
            <a:ext cx="7038304" cy="887884"/>
          </a:xfrm>
        </p:spPr>
        <p:txBody>
          <a:bodyPr>
            <a:normAutofit/>
          </a:bodyPr>
          <a:lstStyle/>
          <a:p>
            <a:r>
              <a:rPr lang="en-US" sz="3600" dirty="0" smtClean="0"/>
              <a:t>The Story Map</a:t>
            </a:r>
            <a:endParaRPr lang="en-US" sz="3600" dirty="0"/>
          </a:p>
        </p:txBody>
      </p:sp>
      <p:pic>
        <p:nvPicPr>
          <p:cNvPr id="20" name="Picture 19" descr="UserStoryMap.png"/>
          <p:cNvPicPr>
            <a:picLocks noChangeAspect="1"/>
          </p:cNvPicPr>
          <p:nvPr/>
        </p:nvPicPr>
        <p:blipFill>
          <a:blip r:embed="rId3" cstate="print"/>
          <a:stretch>
            <a:fillRect/>
          </a:stretch>
        </p:blipFill>
        <p:spPr>
          <a:xfrm>
            <a:off x="1104380" y="2272203"/>
            <a:ext cx="6840359" cy="4248633"/>
          </a:xfrm>
          <a:prstGeom prst="rect">
            <a:avLst/>
          </a:prstGeom>
        </p:spPr>
      </p:pic>
      <p:sp>
        <p:nvSpPr>
          <p:cNvPr id="6" name="Rounded Rectangular Callout 5"/>
          <p:cNvSpPr/>
          <p:nvPr/>
        </p:nvSpPr>
        <p:spPr>
          <a:xfrm>
            <a:off x="405880" y="1453019"/>
            <a:ext cx="971228" cy="646331"/>
          </a:xfrm>
          <a:prstGeom prst="wedgeRoundRectCallout">
            <a:avLst>
              <a:gd name="adj1" fmla="val 62500"/>
              <a:gd name="adj2" fmla="val 87376"/>
              <a:gd name="adj3" fmla="val 16667"/>
            </a:avLst>
          </a:prstGeom>
          <a:solidFill>
            <a:srgbClr val="FFC00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080808"/>
                </a:solidFill>
              </a:rPr>
              <a:t>Epic</a:t>
            </a:r>
            <a:endParaRPr lang="en-US" sz="1200" dirty="0">
              <a:solidFill>
                <a:srgbClr val="080808"/>
              </a:solidFill>
            </a:endParaRPr>
          </a:p>
        </p:txBody>
      </p:sp>
      <p:sp>
        <p:nvSpPr>
          <p:cNvPr id="7" name="Rounded Rectangular Callout 6"/>
          <p:cNvSpPr/>
          <p:nvPr/>
        </p:nvSpPr>
        <p:spPr>
          <a:xfrm>
            <a:off x="7939349" y="1639102"/>
            <a:ext cx="914400" cy="612648"/>
          </a:xfrm>
          <a:prstGeom prst="wedgeRoundRectCallout">
            <a:avLst>
              <a:gd name="adj1" fmla="val -57500"/>
              <a:gd name="adj2" fmla="val 144590"/>
              <a:gd name="adj3" fmla="val 16667"/>
            </a:avLst>
          </a:prstGeom>
          <a:solidFill>
            <a:schemeClr val="accent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080808"/>
                </a:solidFill>
              </a:rPr>
              <a:t> Feature</a:t>
            </a:r>
            <a:endParaRPr lang="en-US" sz="1200" dirty="0">
              <a:solidFill>
                <a:srgbClr val="080808"/>
              </a:solidFill>
            </a:endParaRPr>
          </a:p>
        </p:txBody>
      </p:sp>
      <p:sp>
        <p:nvSpPr>
          <p:cNvPr id="8" name="Rounded Rectangular Callout 7"/>
          <p:cNvSpPr/>
          <p:nvPr/>
        </p:nvSpPr>
        <p:spPr>
          <a:xfrm>
            <a:off x="45720" y="3730752"/>
            <a:ext cx="838200" cy="612648"/>
          </a:xfrm>
          <a:prstGeom prst="wedgeRoundRectCallout">
            <a:avLst>
              <a:gd name="adj1" fmla="val 55682"/>
              <a:gd name="adj2" fmla="val 127177"/>
              <a:gd name="adj3" fmla="val 16667"/>
            </a:avLst>
          </a:prstGeom>
          <a:solidFill>
            <a:schemeClr val="accent3">
              <a:lumMod val="60000"/>
              <a:lumOff val="4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080808"/>
                </a:solidFill>
              </a:rPr>
              <a:t>Stories </a:t>
            </a:r>
            <a:endParaRPr lang="en-US" sz="1200" dirty="0">
              <a:solidFill>
                <a:srgbClr val="080808"/>
              </a:solidFill>
            </a:endParaRPr>
          </a:p>
        </p:txBody>
      </p:sp>
      <p:sp>
        <p:nvSpPr>
          <p:cNvPr id="9" name="Left Brace 8"/>
          <p:cNvSpPr/>
          <p:nvPr/>
        </p:nvSpPr>
        <p:spPr>
          <a:xfrm>
            <a:off x="838200" y="3368040"/>
            <a:ext cx="433820" cy="31070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p:cNvCxnSpPr/>
          <p:nvPr/>
        </p:nvCxnSpPr>
        <p:spPr>
          <a:xfrm>
            <a:off x="1123811" y="5403376"/>
            <a:ext cx="710578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95097" y="4396519"/>
            <a:ext cx="710578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23811" y="6400800"/>
            <a:ext cx="710578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010400" y="4191000"/>
            <a:ext cx="838200" cy="179696"/>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10400" y="5194110"/>
            <a:ext cx="838200" cy="179696"/>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10400" y="6221104"/>
            <a:ext cx="838200" cy="179696"/>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3811" y="4370696"/>
            <a:ext cx="704989" cy="2030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905250"/>
            <a:ext cx="65722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3429000" y="4358754"/>
            <a:ext cx="552589" cy="2030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0900" y="3829050"/>
            <a:ext cx="61912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5638800" y="5410200"/>
            <a:ext cx="1238389" cy="11106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962400" y="4953000"/>
            <a:ext cx="552589"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3825" y="4914900"/>
            <a:ext cx="63817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0775" y="3819525"/>
            <a:ext cx="17240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a:xfrm>
            <a:off x="6248400" y="4371975"/>
            <a:ext cx="1696339" cy="581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600" y="4343400"/>
            <a:ext cx="131445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996374" y="4824778"/>
            <a:ext cx="1976559" cy="369332"/>
          </a:xfrm>
          <a:prstGeom prst="rect">
            <a:avLst/>
          </a:prstGeom>
          <a:noFill/>
        </p:spPr>
        <p:txBody>
          <a:bodyPr wrap="square" rtlCol="0">
            <a:spAutoFit/>
          </a:bodyPr>
          <a:lstStyle/>
          <a:p>
            <a:r>
              <a:rPr lang="en-US" dirty="0" smtClean="0">
                <a:solidFill>
                  <a:schemeClr val="tx2">
                    <a:lumMod val="10000"/>
                  </a:schemeClr>
                </a:solidFill>
              </a:rPr>
              <a:t>Verb / noun pairs</a:t>
            </a:r>
            <a:endParaRPr lang="en-US" dirty="0">
              <a:solidFill>
                <a:schemeClr val="tx2">
                  <a:lumMod val="10000"/>
                </a:schemeClr>
              </a:solidFill>
            </a:endParaRPr>
          </a:p>
        </p:txBody>
      </p:sp>
    </p:spTree>
    <p:extLst>
      <p:ext uri="{BB962C8B-B14F-4D97-AF65-F5344CB8AC3E}">
        <p14:creationId xmlns:p14="http://schemas.microsoft.com/office/powerpoint/2010/main" val="24253761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91035" y="5507449"/>
            <a:ext cx="7562849" cy="646331"/>
          </a:xfrm>
          <a:prstGeom prst="rect">
            <a:avLst/>
          </a:prstGeom>
          <a:noFill/>
        </p:spPr>
        <p:txBody>
          <a:bodyPr wrap="square" rtlCol="0">
            <a:spAutoFit/>
          </a:bodyPr>
          <a:lstStyle/>
          <a:p>
            <a:pPr algn="ctr"/>
            <a:r>
              <a:rPr lang="en-US" b="1" dirty="0" smtClean="0">
                <a:solidFill>
                  <a:srgbClr val="C00000"/>
                </a:solidFill>
              </a:rPr>
              <a:t>To get started, only a small group of representatives from both sides is needed to establish the user stories for the Story Map </a:t>
            </a:r>
            <a:endParaRPr lang="en-US" b="1" dirty="0">
              <a:solidFill>
                <a:srgbClr val="C00000"/>
              </a:solidFill>
            </a:endParaRPr>
          </a:p>
        </p:txBody>
      </p:sp>
      <p:sp>
        <p:nvSpPr>
          <p:cNvPr id="9" name="Content Placeholder 2"/>
          <p:cNvSpPr txBox="1">
            <a:spLocks/>
          </p:cNvSpPr>
          <p:nvPr/>
        </p:nvSpPr>
        <p:spPr bwMode="auto">
          <a:xfrm>
            <a:off x="6325438" y="1541853"/>
            <a:ext cx="2383133" cy="2316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R="0" lvl="0">
              <a:lnSpc>
                <a:spcPct val="80000"/>
              </a:lnSpc>
              <a:spcBef>
                <a:spcPts val="900"/>
              </a:spcBef>
              <a:spcAft>
                <a:spcPts val="400"/>
              </a:spcAft>
              <a:buClrTx/>
              <a:buSzTx/>
              <a:tabLst/>
              <a:defRPr/>
            </a:pPr>
            <a:r>
              <a:rPr lang="en-US" sz="1600" b="1" dirty="0">
                <a:solidFill>
                  <a:schemeClr val="tx2">
                    <a:lumMod val="50000"/>
                  </a:schemeClr>
                </a:solidFill>
              </a:rPr>
              <a:t>Delivery (IT) Team</a:t>
            </a:r>
          </a:p>
          <a:p>
            <a:pPr marL="233363" marR="0" lvl="0" indent="-233363" defTabSz="914400" latinLnBrk="0">
              <a:lnSpc>
                <a:spcPct val="100000"/>
              </a:lnSpc>
              <a:spcAft>
                <a:spcPts val="400"/>
              </a:spcAft>
              <a:buClrTx/>
              <a:buSzTx/>
              <a:buFont typeface="Arial" charset="0"/>
              <a:buChar char="•"/>
              <a:tabLst/>
              <a:defRPr/>
            </a:pPr>
            <a:endParaRPr lang="en-US" sz="2000" dirty="0" smtClean="0">
              <a:solidFill>
                <a:srgbClr val="4C4C4C"/>
              </a:solidFill>
              <a:latin typeface="Arial" pitchFamily="34" charset="0"/>
              <a:cs typeface="Arial" pitchFamily="34" charset="0"/>
            </a:endParaRPr>
          </a:p>
          <a:p>
            <a:pPr marR="0" lvl="0">
              <a:lnSpc>
                <a:spcPct val="80000"/>
              </a:lnSpc>
              <a:spcBef>
                <a:spcPts val="900"/>
              </a:spcBef>
              <a:spcAft>
                <a:spcPts val="400"/>
              </a:spcAft>
              <a:buClrTx/>
              <a:buSzTx/>
              <a:tabLst/>
              <a:defRPr/>
            </a:pPr>
            <a:r>
              <a:rPr lang="en-US" sz="1500" dirty="0">
                <a:solidFill>
                  <a:schemeClr val="tx2">
                    <a:lumMod val="10000"/>
                  </a:schemeClr>
                </a:solidFill>
              </a:rPr>
              <a:t>Define what is possible technically</a:t>
            </a:r>
          </a:p>
          <a:p>
            <a:pPr marR="0" lvl="0">
              <a:lnSpc>
                <a:spcPct val="80000"/>
              </a:lnSpc>
              <a:spcBef>
                <a:spcPts val="900"/>
              </a:spcBef>
              <a:spcAft>
                <a:spcPts val="400"/>
              </a:spcAft>
              <a:buClrTx/>
              <a:buSzTx/>
              <a:tabLst/>
              <a:defRPr/>
            </a:pPr>
            <a:r>
              <a:rPr lang="en-US" sz="1500" b="1" dirty="0">
                <a:solidFill>
                  <a:schemeClr val="tx2">
                    <a:lumMod val="10000"/>
                  </a:schemeClr>
                </a:solidFill>
              </a:rPr>
              <a:t>Discuss the biggest technical risks and dependencies</a:t>
            </a:r>
          </a:p>
        </p:txBody>
      </p:sp>
      <p:sp>
        <p:nvSpPr>
          <p:cNvPr id="10" name="Content Placeholder 2"/>
          <p:cNvSpPr>
            <a:spLocks noGrp="1"/>
          </p:cNvSpPr>
          <p:nvPr>
            <p:ph sz="quarter" idx="10"/>
          </p:nvPr>
        </p:nvSpPr>
        <p:spPr>
          <a:xfrm>
            <a:off x="492859" y="1541853"/>
            <a:ext cx="2074475" cy="2090997"/>
          </a:xfrm>
        </p:spPr>
        <p:txBody>
          <a:bodyPr>
            <a:normAutofit fontScale="92500" lnSpcReduction="20000"/>
          </a:bodyPr>
          <a:lstStyle/>
          <a:p>
            <a:pPr marL="0" indent="0">
              <a:buNone/>
            </a:pPr>
            <a:r>
              <a:rPr lang="en-US" sz="1700" dirty="0" smtClean="0">
                <a:solidFill>
                  <a:schemeClr val="tx2">
                    <a:lumMod val="50000"/>
                  </a:schemeClr>
                </a:solidFill>
              </a:rPr>
              <a:t>Business Team</a:t>
            </a:r>
          </a:p>
          <a:p>
            <a:endParaRPr lang="en-US" sz="1800" b="0" dirty="0" smtClean="0"/>
          </a:p>
          <a:p>
            <a:r>
              <a:rPr lang="en-US" b="0" dirty="0" smtClean="0">
                <a:solidFill>
                  <a:schemeClr val="tx2">
                    <a:lumMod val="10000"/>
                  </a:schemeClr>
                </a:solidFill>
              </a:rPr>
              <a:t>Define vision and reasons</a:t>
            </a:r>
          </a:p>
          <a:p>
            <a:r>
              <a:rPr lang="en-US" b="0" dirty="0" smtClean="0">
                <a:solidFill>
                  <a:schemeClr val="tx2">
                    <a:lumMod val="10000"/>
                  </a:schemeClr>
                </a:solidFill>
              </a:rPr>
              <a:t>Discuss what </a:t>
            </a:r>
            <a:br>
              <a:rPr lang="en-US" b="0" dirty="0" smtClean="0">
                <a:solidFill>
                  <a:schemeClr val="tx2">
                    <a:lumMod val="10000"/>
                  </a:schemeClr>
                </a:solidFill>
              </a:rPr>
            </a:br>
            <a:r>
              <a:rPr lang="en-US" b="0" dirty="0" smtClean="0">
                <a:solidFill>
                  <a:schemeClr val="tx2">
                    <a:lumMod val="10000"/>
                  </a:schemeClr>
                </a:solidFill>
              </a:rPr>
              <a:t>matters most</a:t>
            </a:r>
          </a:p>
          <a:p>
            <a:r>
              <a:rPr lang="en-US" dirty="0" smtClean="0">
                <a:solidFill>
                  <a:schemeClr val="tx2">
                    <a:lumMod val="10000"/>
                  </a:schemeClr>
                </a:solidFill>
              </a:rPr>
              <a:t>Discuss business risks</a:t>
            </a:r>
            <a:endParaRPr lang="en-US" b="0" dirty="0" smtClean="0">
              <a:solidFill>
                <a:schemeClr val="tx2">
                  <a:lumMod val="10000"/>
                </a:schemeClr>
              </a:solidFill>
            </a:endParaRPr>
          </a:p>
        </p:txBody>
      </p:sp>
      <p:sp>
        <p:nvSpPr>
          <p:cNvPr id="20" name="Title 1"/>
          <p:cNvSpPr txBox="1">
            <a:spLocks/>
          </p:cNvSpPr>
          <p:nvPr/>
        </p:nvSpPr>
        <p:spPr bwMode="auto">
          <a:xfrm>
            <a:off x="1530097" y="176819"/>
            <a:ext cx="6937009" cy="887884"/>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2">
                    <a:lumMod val="50000"/>
                  </a:schemeClr>
                </a:solidFill>
                <a:effectLst/>
                <a:uLnTx/>
                <a:uFillTx/>
                <a:latin typeface="Arial" pitchFamily="34" charset="0"/>
                <a:ea typeface="+mj-ea"/>
                <a:cs typeface="Arial" pitchFamily="34" charset="0"/>
              </a:rPr>
              <a:t>Writing User</a:t>
            </a:r>
            <a:r>
              <a:rPr kumimoji="0" lang="en-US" sz="2800" b="1" i="0" u="none" strike="noStrike" kern="1200" cap="none" spc="0" normalizeH="0" noProof="0" dirty="0" smtClean="0">
                <a:ln>
                  <a:noFill/>
                </a:ln>
                <a:solidFill>
                  <a:schemeClr val="tx2">
                    <a:lumMod val="50000"/>
                  </a:schemeClr>
                </a:solidFill>
                <a:effectLst/>
                <a:uLnTx/>
                <a:uFillTx/>
                <a:latin typeface="Arial" pitchFamily="34" charset="0"/>
                <a:ea typeface="+mj-ea"/>
                <a:cs typeface="Arial" pitchFamily="34" charset="0"/>
              </a:rPr>
              <a:t> Stories Is Collaborative</a:t>
            </a:r>
            <a:endParaRPr kumimoji="0" lang="en-US" sz="2800" b="1" i="0" u="none" strike="noStrike" kern="1200" cap="none" spc="0" normalizeH="0" baseline="0" noProof="0" dirty="0">
              <a:ln>
                <a:noFill/>
              </a:ln>
              <a:solidFill>
                <a:schemeClr val="tx2">
                  <a:lumMod val="50000"/>
                </a:schemeClr>
              </a:solidFill>
              <a:effectLst/>
              <a:uLnTx/>
              <a:uFillTx/>
              <a:latin typeface="Arial" pitchFamily="34" charset="0"/>
              <a:ea typeface="+mj-ea"/>
              <a:cs typeface="Arial" pitchFamily="34" charset="0"/>
            </a:endParaRPr>
          </a:p>
        </p:txBody>
      </p:sp>
      <p:sp>
        <p:nvSpPr>
          <p:cNvPr id="3" name="TextBox 2"/>
          <p:cNvSpPr txBox="1"/>
          <p:nvPr/>
        </p:nvSpPr>
        <p:spPr>
          <a:xfrm>
            <a:off x="2765509" y="4843432"/>
            <a:ext cx="3376470" cy="584775"/>
          </a:xfrm>
          <a:prstGeom prst="rect">
            <a:avLst/>
          </a:prstGeom>
          <a:noFill/>
        </p:spPr>
        <p:txBody>
          <a:bodyPr wrap="square" rtlCol="0">
            <a:spAutoFit/>
          </a:bodyPr>
          <a:lstStyle/>
          <a:p>
            <a:pPr algn="ctr"/>
            <a:r>
              <a:rPr lang="en-US" sz="1600" dirty="0" smtClean="0">
                <a:solidFill>
                  <a:schemeClr val="tx2">
                    <a:lumMod val="50000"/>
                  </a:schemeClr>
                </a:solidFill>
              </a:rPr>
              <a:t>Collaboration maximizes</a:t>
            </a:r>
            <a:br>
              <a:rPr lang="en-US" sz="1600" dirty="0" smtClean="0">
                <a:solidFill>
                  <a:schemeClr val="tx2">
                    <a:lumMod val="50000"/>
                  </a:schemeClr>
                </a:solidFill>
              </a:rPr>
            </a:br>
            <a:r>
              <a:rPr lang="en-US" sz="1600" dirty="0" smtClean="0">
                <a:solidFill>
                  <a:schemeClr val="tx2">
                    <a:lumMod val="50000"/>
                  </a:schemeClr>
                </a:solidFill>
              </a:rPr>
              <a:t>everyone’s value contribution</a:t>
            </a:r>
            <a:endParaRPr lang="en-US" sz="1600" dirty="0">
              <a:solidFill>
                <a:schemeClr val="tx2">
                  <a:lumMod val="50000"/>
                </a:schemeClr>
              </a:solidFill>
            </a:endParaRPr>
          </a:p>
        </p:txBody>
      </p:sp>
      <p:pic>
        <p:nvPicPr>
          <p:cNvPr id="11" name="Picture 2" descr="http://www.listentolife.org/wp-content/uploads/business_people_shaking_hands1.jpg"/>
          <p:cNvPicPr>
            <a:picLocks noChangeAspect="1" noChangeArrowheads="1"/>
          </p:cNvPicPr>
          <p:nvPr/>
        </p:nvPicPr>
        <p:blipFill>
          <a:blip r:embed="rId3" cstate="print"/>
          <a:srcRect l="25939"/>
          <a:stretch>
            <a:fillRect/>
          </a:stretch>
        </p:blipFill>
        <p:spPr bwMode="auto">
          <a:xfrm>
            <a:off x="2841440" y="1773440"/>
            <a:ext cx="3224609" cy="3103657"/>
          </a:xfrm>
          <a:prstGeom prst="rect">
            <a:avLst/>
          </a:prstGeom>
          <a:noFill/>
          <a:ln>
            <a:solidFill>
              <a:srgbClr val="000000"/>
            </a:solidFill>
          </a:ln>
        </p:spPr>
      </p:pic>
    </p:spTree>
    <p:extLst>
      <p:ext uri="{BB962C8B-B14F-4D97-AF65-F5344CB8AC3E}">
        <p14:creationId xmlns:p14="http://schemas.microsoft.com/office/powerpoint/2010/main" val="64716935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26265" y="1478513"/>
            <a:ext cx="8027484" cy="5035008"/>
          </a:xfrm>
        </p:spPr>
        <p:txBody>
          <a:bodyPr/>
          <a:lstStyle/>
          <a:p>
            <a:pPr>
              <a:spcBef>
                <a:spcPts val="600"/>
              </a:spcBef>
              <a:spcAft>
                <a:spcPts val="600"/>
              </a:spcAft>
            </a:pPr>
            <a:r>
              <a:rPr lang="en-US" dirty="0">
                <a:solidFill>
                  <a:schemeClr val="tx2">
                    <a:lumMod val="10000"/>
                  </a:schemeClr>
                </a:solidFill>
              </a:rPr>
              <a:t>Know what is essential and not essential in Chartering</a:t>
            </a:r>
          </a:p>
          <a:p>
            <a:pPr>
              <a:spcBef>
                <a:spcPts val="600"/>
              </a:spcBef>
              <a:spcAft>
                <a:spcPts val="600"/>
              </a:spcAft>
            </a:pPr>
            <a:r>
              <a:rPr lang="en-US" dirty="0" smtClean="0">
                <a:solidFill>
                  <a:schemeClr val="tx2">
                    <a:lumMod val="10000"/>
                  </a:schemeClr>
                </a:solidFill>
              </a:rPr>
              <a:t>Create initial charters so that teams </a:t>
            </a:r>
            <a:r>
              <a:rPr lang="en-US" dirty="0">
                <a:solidFill>
                  <a:schemeClr val="tx2">
                    <a:lumMod val="10000"/>
                  </a:schemeClr>
                </a:solidFill>
              </a:rPr>
              <a:t>start with a shared context, product and team vision, and goals at all levels (individual, team, </a:t>
            </a:r>
            <a:r>
              <a:rPr lang="en-US" dirty="0" smtClean="0">
                <a:solidFill>
                  <a:schemeClr val="tx2">
                    <a:lumMod val="10000"/>
                  </a:schemeClr>
                </a:solidFill>
              </a:rPr>
              <a:t>company)</a:t>
            </a:r>
            <a:endParaRPr lang="en-US" dirty="0">
              <a:solidFill>
                <a:schemeClr val="tx2">
                  <a:lumMod val="10000"/>
                </a:schemeClr>
              </a:solidFill>
            </a:endParaRPr>
          </a:p>
          <a:p>
            <a:pPr>
              <a:spcBef>
                <a:spcPts val="600"/>
              </a:spcBef>
              <a:spcAft>
                <a:spcPts val="600"/>
              </a:spcAft>
            </a:pPr>
            <a:r>
              <a:rPr lang="en-US" dirty="0" smtClean="0">
                <a:solidFill>
                  <a:schemeClr val="tx2">
                    <a:lumMod val="10000"/>
                  </a:schemeClr>
                </a:solidFill>
              </a:rPr>
              <a:t>Plan the Chartering session </a:t>
            </a:r>
            <a:r>
              <a:rPr lang="en-US" i="1" dirty="0" smtClean="0">
                <a:solidFill>
                  <a:schemeClr val="tx2">
                    <a:lumMod val="10000"/>
                  </a:schemeClr>
                </a:solidFill>
              </a:rPr>
              <a:t>in advance together with the ATF</a:t>
            </a:r>
          </a:p>
          <a:p>
            <a:pPr>
              <a:spcBef>
                <a:spcPts val="600"/>
              </a:spcBef>
              <a:spcAft>
                <a:spcPts val="600"/>
              </a:spcAft>
            </a:pPr>
            <a:r>
              <a:rPr lang="en-US" dirty="0" smtClean="0">
                <a:solidFill>
                  <a:schemeClr val="tx2">
                    <a:lumMod val="10000"/>
                  </a:schemeClr>
                </a:solidFill>
              </a:rPr>
              <a:t>Avoid </a:t>
            </a:r>
            <a:r>
              <a:rPr lang="en-US" dirty="0">
                <a:solidFill>
                  <a:schemeClr val="tx2">
                    <a:lumMod val="10000"/>
                  </a:schemeClr>
                </a:solidFill>
              </a:rPr>
              <a:t>common pitfalls </a:t>
            </a:r>
            <a:r>
              <a:rPr lang="en-US" dirty="0" smtClean="0">
                <a:solidFill>
                  <a:schemeClr val="tx2">
                    <a:lumMod val="10000"/>
                  </a:schemeClr>
                </a:solidFill>
              </a:rPr>
              <a:t>such as:</a:t>
            </a:r>
          </a:p>
          <a:p>
            <a:pPr lvl="1">
              <a:spcBef>
                <a:spcPts val="600"/>
              </a:spcBef>
            </a:pPr>
            <a:r>
              <a:rPr lang="en-US" dirty="0" smtClean="0">
                <a:solidFill>
                  <a:schemeClr val="tx2">
                    <a:lumMod val="10000"/>
                  </a:schemeClr>
                </a:solidFill>
              </a:rPr>
              <a:t>the </a:t>
            </a:r>
            <a:r>
              <a:rPr lang="en-US" dirty="0">
                <a:solidFill>
                  <a:schemeClr val="tx2">
                    <a:lumMod val="10000"/>
                  </a:schemeClr>
                </a:solidFill>
              </a:rPr>
              <a:t>absence of essential </a:t>
            </a:r>
            <a:r>
              <a:rPr lang="en-US" dirty="0" smtClean="0">
                <a:solidFill>
                  <a:schemeClr val="tx2">
                    <a:lumMod val="10000"/>
                  </a:schemeClr>
                </a:solidFill>
              </a:rPr>
              <a:t>stakeholders</a:t>
            </a:r>
          </a:p>
          <a:p>
            <a:pPr lvl="1">
              <a:spcBef>
                <a:spcPts val="600"/>
              </a:spcBef>
            </a:pPr>
            <a:r>
              <a:rPr lang="en-US" dirty="0" smtClean="0">
                <a:solidFill>
                  <a:schemeClr val="tx2">
                    <a:lumMod val="10000"/>
                  </a:schemeClr>
                </a:solidFill>
              </a:rPr>
              <a:t>the </a:t>
            </a:r>
            <a:r>
              <a:rPr lang="en-US" dirty="0">
                <a:solidFill>
                  <a:schemeClr val="tx2">
                    <a:lumMod val="10000"/>
                  </a:schemeClr>
                </a:solidFill>
              </a:rPr>
              <a:t>business case being non-existent or goals not </a:t>
            </a:r>
            <a:r>
              <a:rPr lang="en-US" dirty="0" smtClean="0">
                <a:solidFill>
                  <a:schemeClr val="tx2">
                    <a:lumMod val="10000"/>
                  </a:schemeClr>
                </a:solidFill>
              </a:rPr>
              <a:t>measurable</a:t>
            </a:r>
          </a:p>
          <a:p>
            <a:pPr lvl="1">
              <a:spcBef>
                <a:spcPts val="600"/>
              </a:spcBef>
            </a:pPr>
            <a:r>
              <a:rPr lang="en-US" dirty="0" smtClean="0">
                <a:solidFill>
                  <a:schemeClr val="tx2">
                    <a:lumMod val="10000"/>
                  </a:schemeClr>
                </a:solidFill>
              </a:rPr>
              <a:t>business </a:t>
            </a:r>
            <a:r>
              <a:rPr lang="en-US" dirty="0">
                <a:solidFill>
                  <a:schemeClr val="tx2">
                    <a:lumMod val="10000"/>
                  </a:schemeClr>
                </a:solidFill>
              </a:rPr>
              <a:t>people or key team members not </a:t>
            </a:r>
            <a:r>
              <a:rPr lang="en-US" dirty="0" smtClean="0">
                <a:solidFill>
                  <a:schemeClr val="tx2">
                    <a:lumMod val="10000"/>
                  </a:schemeClr>
                </a:solidFill>
              </a:rPr>
              <a:t>engaged</a:t>
            </a:r>
          </a:p>
          <a:p>
            <a:pPr>
              <a:spcBef>
                <a:spcPts val="600"/>
              </a:spcBef>
              <a:spcAft>
                <a:spcPts val="600"/>
              </a:spcAft>
            </a:pPr>
            <a:r>
              <a:rPr lang="en-US" dirty="0" smtClean="0">
                <a:solidFill>
                  <a:schemeClr val="tx2">
                    <a:lumMod val="10000"/>
                  </a:schemeClr>
                </a:solidFill>
              </a:rPr>
              <a:t>Having awareness </a:t>
            </a:r>
            <a:r>
              <a:rPr lang="en-US" dirty="0">
                <a:solidFill>
                  <a:schemeClr val="tx2">
                    <a:lumMod val="10000"/>
                  </a:schemeClr>
                </a:solidFill>
              </a:rPr>
              <a:t>to the importance of team specific topics (e.g. definition of done, iteration length, </a:t>
            </a:r>
            <a:r>
              <a:rPr lang="en-US" dirty="0" smtClean="0">
                <a:solidFill>
                  <a:schemeClr val="tx2">
                    <a:lumMod val="10000"/>
                  </a:schemeClr>
                </a:solidFill>
              </a:rPr>
              <a:t>times for recurring meetings) </a:t>
            </a:r>
            <a:r>
              <a:rPr lang="en-US" dirty="0">
                <a:solidFill>
                  <a:schemeClr val="tx2">
                    <a:lumMod val="10000"/>
                  </a:schemeClr>
                </a:solidFill>
              </a:rPr>
              <a:t>being defined by the actual team rather than </a:t>
            </a:r>
            <a:r>
              <a:rPr lang="en-US" dirty="0" smtClean="0">
                <a:solidFill>
                  <a:schemeClr val="tx2">
                    <a:lumMod val="10000"/>
                  </a:schemeClr>
                </a:solidFill>
              </a:rPr>
              <a:t>management</a:t>
            </a:r>
          </a:p>
          <a:p>
            <a:pPr>
              <a:spcBef>
                <a:spcPts val="600"/>
              </a:spcBef>
              <a:spcAft>
                <a:spcPts val="600"/>
              </a:spcAft>
            </a:pPr>
            <a:r>
              <a:rPr lang="en-US" dirty="0" smtClean="0">
                <a:solidFill>
                  <a:schemeClr val="tx2">
                    <a:lumMod val="10000"/>
                  </a:schemeClr>
                </a:solidFill>
              </a:rPr>
              <a:t>For additional information: </a:t>
            </a:r>
            <a:br>
              <a:rPr lang="en-US" dirty="0" smtClean="0">
                <a:solidFill>
                  <a:schemeClr val="tx2">
                    <a:lumMod val="10000"/>
                  </a:schemeClr>
                </a:solidFill>
              </a:rPr>
            </a:br>
            <a:r>
              <a:rPr lang="en-US" dirty="0" smtClean="0">
                <a:solidFill>
                  <a:schemeClr val="tx2">
                    <a:lumMod val="10000"/>
                  </a:schemeClr>
                </a:solidFill>
              </a:rPr>
              <a:t>Interview: </a:t>
            </a:r>
            <a:r>
              <a:rPr lang="en-US" dirty="0" smtClean="0">
                <a:solidFill>
                  <a:schemeClr val="tx2">
                    <a:lumMod val="10000"/>
                  </a:schemeClr>
                </a:solidFill>
                <a:hlinkClick r:id="rId2"/>
              </a:rPr>
              <a:t>Hear colleagues' experiences Chartering</a:t>
            </a:r>
            <a:r>
              <a:rPr lang="en-US" dirty="0" smtClean="0">
                <a:solidFill>
                  <a:schemeClr val="tx2">
                    <a:lumMod val="10000"/>
                  </a:schemeClr>
                </a:solidFill>
              </a:rPr>
              <a:t> | </a:t>
            </a:r>
            <a:r>
              <a:rPr lang="en-US" dirty="0" smtClean="0">
                <a:solidFill>
                  <a:schemeClr val="tx2">
                    <a:lumMod val="10000"/>
                  </a:schemeClr>
                </a:solidFill>
                <a:hlinkClick r:id="rId3"/>
              </a:rPr>
              <a:t>Chartering PPT example</a:t>
            </a:r>
            <a:endParaRPr lang="en-US" dirty="0">
              <a:solidFill>
                <a:schemeClr val="tx2">
                  <a:lumMod val="10000"/>
                </a:schemeClr>
              </a:solidFill>
            </a:endParaRPr>
          </a:p>
          <a:p>
            <a:pPr>
              <a:spcBef>
                <a:spcPts val="600"/>
              </a:spcBef>
              <a:spcAft>
                <a:spcPts val="600"/>
              </a:spcAft>
            </a:pPr>
            <a:endParaRPr lang="en-US" dirty="0">
              <a:solidFill>
                <a:schemeClr val="tx2">
                  <a:lumMod val="10000"/>
                </a:schemeClr>
              </a:solidFill>
            </a:endParaRPr>
          </a:p>
        </p:txBody>
      </p:sp>
      <p:sp>
        <p:nvSpPr>
          <p:cNvPr id="3" name="Title 2"/>
          <p:cNvSpPr>
            <a:spLocks noGrp="1"/>
          </p:cNvSpPr>
          <p:nvPr>
            <p:ph type="title"/>
          </p:nvPr>
        </p:nvSpPr>
        <p:spPr/>
        <p:txBody>
          <a:bodyPr>
            <a:normAutofit fontScale="90000"/>
          </a:bodyPr>
          <a:lstStyle/>
          <a:p>
            <a:r>
              <a:rPr lang="en-US" dirty="0" smtClean="0">
                <a:solidFill>
                  <a:schemeClr val="tx2">
                    <a:lumMod val="10000"/>
                  </a:schemeClr>
                </a:solidFill>
              </a:rPr>
              <a:t/>
            </a:r>
            <a:br>
              <a:rPr lang="en-US" dirty="0" smtClean="0">
                <a:solidFill>
                  <a:schemeClr val="tx2">
                    <a:lumMod val="10000"/>
                  </a:schemeClr>
                </a:solidFill>
              </a:rPr>
            </a:br>
            <a:r>
              <a:rPr lang="en-US" dirty="0">
                <a:solidFill>
                  <a:schemeClr val="tx2">
                    <a:lumMod val="10000"/>
                  </a:schemeClr>
                </a:solidFill>
              </a:rPr>
              <a:t>Facilitating Chartering</a:t>
            </a:r>
            <a:br>
              <a:rPr lang="en-US" dirty="0">
                <a:solidFill>
                  <a:schemeClr val="tx2">
                    <a:lumMod val="10000"/>
                  </a:schemeClr>
                </a:solidFill>
              </a:rPr>
            </a:br>
            <a:r>
              <a:rPr lang="en-US" dirty="0" smtClean="0">
                <a:solidFill>
                  <a:schemeClr val="tx2">
                    <a:lumMod val="10000"/>
                  </a:schemeClr>
                </a:solidFill>
              </a:rPr>
              <a:t/>
            </a:r>
            <a:br>
              <a:rPr lang="en-US" dirty="0" smtClean="0">
                <a:solidFill>
                  <a:schemeClr val="tx2">
                    <a:lumMod val="10000"/>
                  </a:schemeClr>
                </a:solidFill>
              </a:rPr>
            </a:br>
            <a:endParaRPr lang="en-US" dirty="0">
              <a:solidFill>
                <a:schemeClr val="tx2">
                  <a:lumMod val="10000"/>
                </a:schemeClr>
              </a:solidFill>
            </a:endParaRPr>
          </a:p>
        </p:txBody>
      </p:sp>
      <p:pic>
        <p:nvPicPr>
          <p:cNvPr id="1026" name="Picture 2" descr="Image result for diverse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1279" y="264976"/>
            <a:ext cx="1823621" cy="121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0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500"/>
                                  </p:stCondLst>
                                  <p:childTnLst>
                                    <p:set>
                                      <p:cBhvr>
                                        <p:cTn id="17" dur="1" fill="hold">
                                          <p:stCondLst>
                                            <p:cond delay="0"/>
                                          </p:stCondLst>
                                        </p:cTn>
                                        <p:tgtEl>
                                          <p:spTgt spid="2">
                                            <p:txEl>
                                              <p:pRg st="4" end="4"/>
                                            </p:txEl>
                                          </p:spTgt>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50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100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963361724"/>
              </p:ext>
            </p:extLst>
          </p:nvPr>
        </p:nvGraphicFramePr>
        <p:xfrm>
          <a:off x="284399" y="1500412"/>
          <a:ext cx="8567057" cy="4539234"/>
        </p:xfrm>
        <a:graphic>
          <a:graphicData uri="http://schemas.openxmlformats.org/drawingml/2006/table">
            <a:tbl>
              <a:tblPr firstRow="1" firstCol="1" bandRow="1"/>
              <a:tblGrid>
                <a:gridCol w="1414358"/>
                <a:gridCol w="2958071"/>
                <a:gridCol w="4194628"/>
              </a:tblGrid>
              <a:tr h="212853">
                <a:tc>
                  <a:txBody>
                    <a:bodyPr/>
                    <a:lstStyle/>
                    <a:p>
                      <a:pPr marL="0" marR="0" fontAlgn="t">
                        <a:lnSpc>
                          <a:spcPct val="115000"/>
                        </a:lnSpc>
                        <a:spcBef>
                          <a:spcPts val="0"/>
                        </a:spcBef>
                        <a:spcAft>
                          <a:spcPts val="0"/>
                        </a:spcAft>
                      </a:pPr>
                      <a:r>
                        <a:rPr lang="en-US" sz="1800" b="1" dirty="0">
                          <a:solidFill>
                            <a:schemeClr val="tx2">
                              <a:lumMod val="10000"/>
                            </a:schemeClr>
                          </a:solidFill>
                          <a:effectLst/>
                          <a:latin typeface="Verizon Apex Book"/>
                          <a:ea typeface="Times New Roman"/>
                          <a:cs typeface="Arial"/>
                        </a:rPr>
                        <a:t>Title</a:t>
                      </a:r>
                      <a:endParaRPr lang="en-US" sz="1800" dirty="0">
                        <a:solidFill>
                          <a:schemeClr val="tx2">
                            <a:lumMod val="10000"/>
                          </a:schemeClr>
                        </a:solidFill>
                        <a:effectLst/>
                        <a:latin typeface="Verizon Apex Book"/>
                        <a:ea typeface="Times New Roman"/>
                        <a:cs typeface="Times New Roman"/>
                      </a:endParaRPr>
                    </a:p>
                  </a:txBody>
                  <a:tcPr marL="50187" marR="501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marL="0" marR="0" fontAlgn="t">
                        <a:lnSpc>
                          <a:spcPct val="115000"/>
                        </a:lnSpc>
                        <a:spcBef>
                          <a:spcPts val="0"/>
                        </a:spcBef>
                        <a:spcAft>
                          <a:spcPts val="0"/>
                        </a:spcAft>
                      </a:pPr>
                      <a:r>
                        <a:rPr lang="en-US" sz="1800" b="1" dirty="0">
                          <a:solidFill>
                            <a:schemeClr val="tx2">
                              <a:lumMod val="10000"/>
                            </a:schemeClr>
                          </a:solidFill>
                          <a:effectLst/>
                          <a:latin typeface="Verizon Apex Book"/>
                          <a:ea typeface="Times New Roman"/>
                          <a:cs typeface="Arial"/>
                        </a:rPr>
                        <a:t>Description</a:t>
                      </a:r>
                      <a:endParaRPr lang="en-US" sz="1800" dirty="0">
                        <a:solidFill>
                          <a:schemeClr val="tx2">
                            <a:lumMod val="10000"/>
                          </a:schemeClr>
                        </a:solidFill>
                        <a:effectLst/>
                        <a:latin typeface="Verizon Apex Book"/>
                        <a:ea typeface="Times New Roman"/>
                        <a:cs typeface="Times New Roman"/>
                      </a:endParaRPr>
                    </a:p>
                  </a:txBody>
                  <a:tcPr marL="50187" marR="501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marL="0" marR="0" fontAlgn="t">
                        <a:lnSpc>
                          <a:spcPct val="115000"/>
                        </a:lnSpc>
                        <a:spcBef>
                          <a:spcPts val="0"/>
                        </a:spcBef>
                        <a:spcAft>
                          <a:spcPts val="0"/>
                        </a:spcAft>
                      </a:pPr>
                      <a:r>
                        <a:rPr lang="en-US" sz="1800" b="1" dirty="0">
                          <a:solidFill>
                            <a:schemeClr val="tx2">
                              <a:lumMod val="10000"/>
                            </a:schemeClr>
                          </a:solidFill>
                          <a:effectLst/>
                          <a:latin typeface="Verizon Apex Book"/>
                          <a:ea typeface="Times New Roman"/>
                          <a:cs typeface="Arial"/>
                        </a:rPr>
                        <a:t>Value</a:t>
                      </a:r>
                      <a:endParaRPr lang="en-US" sz="1800" dirty="0">
                        <a:solidFill>
                          <a:schemeClr val="tx2">
                            <a:lumMod val="10000"/>
                          </a:schemeClr>
                        </a:solidFill>
                        <a:effectLst/>
                        <a:latin typeface="Verizon Apex Book"/>
                        <a:ea typeface="Times New Roman"/>
                        <a:cs typeface="Times New Roman"/>
                      </a:endParaRPr>
                    </a:p>
                  </a:txBody>
                  <a:tcPr marL="50187" marR="501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r>
              <a:tr h="256511">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Vision</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Defines the purpose of the team or project.</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Aligns the team on the value of the project thereby increasing buy-in and support.</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256511">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Goals</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Defines the specific outcomes the team or project is working towards.</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fontAlgn="t">
                        <a:lnSpc>
                          <a:spcPct val="115000"/>
                        </a:lnSpc>
                        <a:spcBef>
                          <a:spcPts val="0"/>
                        </a:spcBef>
                        <a:spcAft>
                          <a:spcPts val="0"/>
                        </a:spcAft>
                      </a:pPr>
                      <a:r>
                        <a:rPr lang="en-US" sz="1100">
                          <a:solidFill>
                            <a:schemeClr val="tx2">
                              <a:lumMod val="10000"/>
                            </a:schemeClr>
                          </a:solidFill>
                          <a:effectLst/>
                          <a:latin typeface="Verizon Apex Book"/>
                          <a:ea typeface="Times New Roman"/>
                          <a:cs typeface="Arial"/>
                        </a:rPr>
                        <a:t>Aligns the team on the overall outcome of the project thereby increasing buy-in and support.</a:t>
                      </a:r>
                      <a:endParaRPr lang="en-US" sz="110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513022">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Measures of Success</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Defines how the team or project will be evaluated for effectiveness.</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For the defined vision and scope of the project, these are the various ways to tell that the team has succeeded. These measures can be in terms of business results, functionality, budget, delivery date, or other project attributes. </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654103">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Trade-Off Matrix</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marR="0" fontAlgn="t">
                        <a:lnSpc>
                          <a:spcPct val="115000"/>
                        </a:lnSpc>
                        <a:spcBef>
                          <a:spcPts val="0"/>
                        </a:spcBef>
                        <a:spcAft>
                          <a:spcPts val="0"/>
                        </a:spcAft>
                      </a:pPr>
                      <a:r>
                        <a:rPr lang="en-US" sz="1100" dirty="0" smtClean="0">
                          <a:solidFill>
                            <a:schemeClr val="tx2">
                              <a:lumMod val="10000"/>
                            </a:schemeClr>
                          </a:solidFill>
                          <a:effectLst/>
                          <a:latin typeface="Verizon Apex Book"/>
                          <a:ea typeface="Times New Roman"/>
                          <a:cs typeface="Verizon Apex Book"/>
                        </a:rPr>
                        <a:t>A </a:t>
                      </a:r>
                      <a:r>
                        <a:rPr lang="en-US" sz="1100" dirty="0">
                          <a:solidFill>
                            <a:schemeClr val="tx2">
                              <a:lumMod val="10000"/>
                            </a:schemeClr>
                          </a:solidFill>
                          <a:effectLst/>
                          <a:latin typeface="Verizon Apex Book"/>
                          <a:ea typeface="Times New Roman"/>
                          <a:cs typeface="Arial"/>
                        </a:rPr>
                        <a:t>tool used to communicate project priorities; e.g., schedule, cost, functionality, quality.</a:t>
                      </a:r>
                      <a:endParaRPr lang="en-US" sz="1100" dirty="0">
                        <a:solidFill>
                          <a:schemeClr val="tx2">
                            <a:lumMod val="10000"/>
                          </a:schemeClr>
                        </a:solidFill>
                        <a:effectLst/>
                        <a:latin typeface="Verizon Apex Book"/>
                        <a:ea typeface="Times New Roman"/>
                        <a:cs typeface="Times New Roman"/>
                      </a:endParaRPr>
                    </a:p>
                    <a:p>
                      <a:pPr marL="342900" marR="0" lvl="0" indent="-342900" fontAlgn="t">
                        <a:lnSpc>
                          <a:spcPct val="115000"/>
                        </a:lnSpc>
                        <a:spcBef>
                          <a:spcPts val="0"/>
                        </a:spcBef>
                        <a:spcAft>
                          <a:spcPts val="0"/>
                        </a:spcAft>
                        <a:buFont typeface="Symbol"/>
                        <a:buChar char=""/>
                        <a:tabLst>
                          <a:tab pos="45720" algn="l"/>
                          <a:tab pos="91440" algn="l"/>
                          <a:tab pos="182880" algn="l"/>
                          <a:tab pos="274320" algn="l"/>
                        </a:tabLst>
                      </a:pPr>
                      <a:r>
                        <a:rPr lang="en-US" sz="1100" dirty="0">
                          <a:solidFill>
                            <a:schemeClr val="tx2">
                              <a:lumMod val="10000"/>
                            </a:schemeClr>
                          </a:solidFill>
                          <a:effectLst/>
                          <a:latin typeface="Verizon Apex Book"/>
                          <a:ea typeface="Times New Roman"/>
                          <a:cs typeface="Arial"/>
                        </a:rPr>
                        <a:t>What one attribute is fixed (i.e., cannot) change?</a:t>
                      </a:r>
                      <a:endParaRPr lang="en-US" sz="1200" dirty="0">
                        <a:solidFill>
                          <a:schemeClr val="tx2">
                            <a:lumMod val="10000"/>
                          </a:schemeClr>
                        </a:solidFill>
                        <a:effectLst/>
                        <a:latin typeface="Calibri"/>
                        <a:ea typeface="Times New Roman"/>
                        <a:cs typeface="Times New Roman"/>
                      </a:endParaRPr>
                    </a:p>
                    <a:p>
                      <a:pPr marL="342900" marR="0" lvl="0" indent="-342900" fontAlgn="t">
                        <a:lnSpc>
                          <a:spcPct val="115000"/>
                        </a:lnSpc>
                        <a:spcBef>
                          <a:spcPts val="0"/>
                        </a:spcBef>
                        <a:spcAft>
                          <a:spcPts val="0"/>
                        </a:spcAft>
                        <a:buFont typeface="Symbol"/>
                        <a:buChar char=""/>
                        <a:tabLst>
                          <a:tab pos="45720" algn="l"/>
                          <a:tab pos="91440" algn="l"/>
                          <a:tab pos="182880" algn="l"/>
                          <a:tab pos="274320" algn="l"/>
                        </a:tabLst>
                      </a:pPr>
                      <a:r>
                        <a:rPr lang="en-US" sz="1100" dirty="0">
                          <a:solidFill>
                            <a:schemeClr val="tx2">
                              <a:lumMod val="10000"/>
                            </a:schemeClr>
                          </a:solidFill>
                          <a:effectLst/>
                          <a:latin typeface="Verizon Apex Book"/>
                          <a:ea typeface="Times New Roman"/>
                          <a:cs typeface="Arial"/>
                        </a:rPr>
                        <a:t>What one attribute should not change?</a:t>
                      </a:r>
                      <a:endParaRPr lang="en-US" sz="1200" dirty="0">
                        <a:solidFill>
                          <a:schemeClr val="tx2">
                            <a:lumMod val="10000"/>
                          </a:schemeClr>
                        </a:solidFill>
                        <a:effectLst/>
                        <a:latin typeface="Calibri"/>
                        <a:ea typeface="Times New Roman"/>
                        <a:cs typeface="Times New Roman"/>
                      </a:endParaRPr>
                    </a:p>
                    <a:p>
                      <a:pPr marL="342900" marR="0" lvl="0" indent="-342900" fontAlgn="t">
                        <a:lnSpc>
                          <a:spcPct val="115000"/>
                        </a:lnSpc>
                        <a:spcBef>
                          <a:spcPts val="0"/>
                        </a:spcBef>
                        <a:spcAft>
                          <a:spcPts val="0"/>
                        </a:spcAft>
                        <a:buFont typeface="Symbol"/>
                        <a:buChar char=""/>
                        <a:tabLst>
                          <a:tab pos="45720" algn="l"/>
                          <a:tab pos="91440" algn="l"/>
                          <a:tab pos="182880" algn="l"/>
                          <a:tab pos="274320" algn="l"/>
                        </a:tabLst>
                      </a:pPr>
                      <a:r>
                        <a:rPr lang="en-US" sz="1100" dirty="0">
                          <a:solidFill>
                            <a:schemeClr val="tx2">
                              <a:lumMod val="10000"/>
                            </a:schemeClr>
                          </a:solidFill>
                          <a:effectLst/>
                          <a:latin typeface="Verizon Apex Book"/>
                          <a:ea typeface="Times New Roman"/>
                          <a:cs typeface="Arial"/>
                        </a:rPr>
                        <a:t>What attributes are negotiable</a:t>
                      </a:r>
                      <a:r>
                        <a:rPr lang="en-US" sz="1200" dirty="0">
                          <a:solidFill>
                            <a:schemeClr val="tx2">
                              <a:lumMod val="10000"/>
                            </a:schemeClr>
                          </a:solidFill>
                          <a:effectLst/>
                          <a:latin typeface="Verizon Apex Book"/>
                          <a:ea typeface="Times New Roman"/>
                          <a:cs typeface="Arial"/>
                        </a:rPr>
                        <a:t>?</a:t>
                      </a:r>
                      <a:endParaRPr lang="en-US" sz="1200" dirty="0">
                        <a:solidFill>
                          <a:schemeClr val="tx2">
                            <a:lumMod val="10000"/>
                          </a:schemeClr>
                        </a:solidFill>
                        <a:effectLst/>
                        <a:latin typeface="Calibri"/>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By defining and agreeing to the projects priorities early and upfront, a team can be honest from the start and priorities are known in advance of any issues that may surface during the project. </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256511">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Challenges / Roadblocks</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marR="0" fontAlgn="t">
                        <a:lnSpc>
                          <a:spcPct val="115000"/>
                        </a:lnSpc>
                        <a:spcBef>
                          <a:spcPts val="0"/>
                        </a:spcBef>
                        <a:spcAft>
                          <a:spcPts val="0"/>
                        </a:spcAft>
                      </a:pPr>
                      <a:r>
                        <a:rPr lang="en-US" sz="1100">
                          <a:solidFill>
                            <a:schemeClr val="tx2">
                              <a:lumMod val="10000"/>
                            </a:schemeClr>
                          </a:solidFill>
                          <a:effectLst/>
                          <a:latin typeface="Verizon Apex Book"/>
                          <a:ea typeface="Times New Roman"/>
                          <a:cs typeface="Arial"/>
                        </a:rPr>
                        <a:t>Defines know issues, impediments, and risks up front. </a:t>
                      </a:r>
                      <a:endParaRPr lang="en-US" sz="110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fontAlgn="t">
                        <a:lnSpc>
                          <a:spcPct val="115000"/>
                        </a:lnSpc>
                        <a:spcBef>
                          <a:spcPts val="0"/>
                        </a:spcBef>
                        <a:spcAft>
                          <a:spcPts val="0"/>
                        </a:spcAft>
                      </a:pPr>
                      <a:r>
                        <a:rPr lang="en-US" sz="1100" dirty="0" smtClean="0">
                          <a:solidFill>
                            <a:schemeClr val="tx2">
                              <a:lumMod val="10000"/>
                            </a:schemeClr>
                          </a:solidFill>
                          <a:effectLst/>
                          <a:latin typeface="Verizon Apex Book"/>
                          <a:ea typeface="Times New Roman"/>
                          <a:cs typeface="Arial"/>
                        </a:rPr>
                        <a:t>Visibility </a:t>
                      </a:r>
                      <a:r>
                        <a:rPr lang="en-US" sz="1100" dirty="0">
                          <a:solidFill>
                            <a:schemeClr val="tx2">
                              <a:lumMod val="10000"/>
                            </a:schemeClr>
                          </a:solidFill>
                          <a:effectLst/>
                          <a:latin typeface="Verizon Apex Book"/>
                          <a:ea typeface="Times New Roman"/>
                          <a:cs typeface="Arial"/>
                        </a:rPr>
                        <a:t>of the challenge/roadblock to the whole team in advance of surprises in the future. </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256511">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Definition of Done (Project)</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Defines up front the team’s definition of when the project is considered done. </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Team alignment on the completion point of the project. </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256511">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Milestones</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marL="0" marR="0" fontAlgn="t">
                        <a:lnSpc>
                          <a:spcPct val="115000"/>
                        </a:lnSpc>
                        <a:spcBef>
                          <a:spcPts val="0"/>
                        </a:spcBef>
                        <a:spcAft>
                          <a:spcPts val="0"/>
                        </a:spcAft>
                      </a:pPr>
                      <a:r>
                        <a:rPr lang="en-US" sz="1100">
                          <a:solidFill>
                            <a:schemeClr val="tx2">
                              <a:lumMod val="10000"/>
                            </a:schemeClr>
                          </a:solidFill>
                          <a:effectLst/>
                          <a:latin typeface="Verizon Apex Book"/>
                          <a:ea typeface="Times New Roman"/>
                          <a:cs typeface="Arial"/>
                        </a:rPr>
                        <a:t>Defines upcoming milestones (dates) for the team and/or project.</a:t>
                      </a:r>
                      <a:endParaRPr lang="en-US" sz="110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Aligns and drives the team to common time bound goals and objectives. </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bl>
          </a:graphicData>
        </a:graphic>
      </p:graphicFrame>
      <p:sp>
        <p:nvSpPr>
          <p:cNvPr id="4" name="Title 1"/>
          <p:cNvSpPr txBox="1">
            <a:spLocks/>
          </p:cNvSpPr>
          <p:nvPr/>
        </p:nvSpPr>
        <p:spPr bwMode="auto">
          <a:xfrm>
            <a:off x="1530855" y="209079"/>
            <a:ext cx="7262545" cy="887884"/>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sz="2800" b="1" kern="1200" baseline="0">
                <a:solidFill>
                  <a:srgbClr val="4C4C4C"/>
                </a:solidFill>
                <a:latin typeface="Arial" pitchFamily="34" charset="0"/>
                <a:ea typeface="+mj-ea"/>
                <a:cs typeface="Arial" pitchFamily="34" charset="0"/>
              </a:defRPr>
            </a:lvl1pPr>
            <a:lvl2pPr algn="r" rtl="0" eaLnBrk="1" fontAlgn="base" hangingPunct="1">
              <a:spcBef>
                <a:spcPct val="0"/>
              </a:spcBef>
              <a:spcAft>
                <a:spcPct val="0"/>
              </a:spcAft>
              <a:defRPr sz="2800">
                <a:solidFill>
                  <a:schemeClr val="bg1"/>
                </a:solidFill>
                <a:latin typeface="Arial" charset="0"/>
                <a:cs typeface="Arial" charset="0"/>
              </a:defRPr>
            </a:lvl2pPr>
            <a:lvl3pPr algn="r" rtl="0" eaLnBrk="1" fontAlgn="base" hangingPunct="1">
              <a:spcBef>
                <a:spcPct val="0"/>
              </a:spcBef>
              <a:spcAft>
                <a:spcPct val="0"/>
              </a:spcAft>
              <a:defRPr sz="2800">
                <a:solidFill>
                  <a:schemeClr val="bg1"/>
                </a:solidFill>
                <a:latin typeface="Arial" charset="0"/>
                <a:cs typeface="Arial" charset="0"/>
              </a:defRPr>
            </a:lvl3pPr>
            <a:lvl4pPr algn="r" rtl="0" eaLnBrk="1" fontAlgn="base" hangingPunct="1">
              <a:spcBef>
                <a:spcPct val="0"/>
              </a:spcBef>
              <a:spcAft>
                <a:spcPct val="0"/>
              </a:spcAft>
              <a:defRPr sz="2800">
                <a:solidFill>
                  <a:schemeClr val="bg1"/>
                </a:solidFill>
                <a:latin typeface="Arial" charset="0"/>
                <a:cs typeface="Arial" charset="0"/>
              </a:defRPr>
            </a:lvl4pPr>
            <a:lvl5pPr algn="r" rtl="0" eaLnBrk="1" fontAlgn="base" hangingPunct="1">
              <a:spcBef>
                <a:spcPct val="0"/>
              </a:spcBef>
              <a:spcAft>
                <a:spcPct val="0"/>
              </a:spcAft>
              <a:defRPr sz="2800">
                <a:solidFill>
                  <a:schemeClr val="bg1"/>
                </a:solidFill>
                <a:latin typeface="Arial" charset="0"/>
                <a:cs typeface="Arial" charset="0"/>
              </a:defRPr>
            </a:lvl5pPr>
            <a:lvl6pPr marL="457200" algn="r" rtl="0" eaLnBrk="1" fontAlgn="base" hangingPunct="1">
              <a:spcBef>
                <a:spcPct val="0"/>
              </a:spcBef>
              <a:spcAft>
                <a:spcPct val="0"/>
              </a:spcAft>
              <a:defRPr sz="2800">
                <a:solidFill>
                  <a:schemeClr val="bg1"/>
                </a:solidFill>
                <a:latin typeface="Arial" charset="0"/>
                <a:cs typeface="Arial" charset="0"/>
              </a:defRPr>
            </a:lvl6pPr>
            <a:lvl7pPr marL="914400" algn="r" rtl="0" eaLnBrk="1" fontAlgn="base" hangingPunct="1">
              <a:spcBef>
                <a:spcPct val="0"/>
              </a:spcBef>
              <a:spcAft>
                <a:spcPct val="0"/>
              </a:spcAft>
              <a:defRPr sz="2800">
                <a:solidFill>
                  <a:schemeClr val="bg1"/>
                </a:solidFill>
                <a:latin typeface="Arial" charset="0"/>
                <a:cs typeface="Arial" charset="0"/>
              </a:defRPr>
            </a:lvl7pPr>
            <a:lvl8pPr marL="1371600" algn="r" rtl="0" eaLnBrk="1" fontAlgn="base" hangingPunct="1">
              <a:spcBef>
                <a:spcPct val="0"/>
              </a:spcBef>
              <a:spcAft>
                <a:spcPct val="0"/>
              </a:spcAft>
              <a:defRPr sz="2800">
                <a:solidFill>
                  <a:schemeClr val="bg1"/>
                </a:solidFill>
                <a:latin typeface="Arial" charset="0"/>
                <a:cs typeface="Arial" charset="0"/>
              </a:defRPr>
            </a:lvl8pPr>
            <a:lvl9pPr marL="1828800" algn="r" rtl="0" eaLnBrk="1" fontAlgn="base" hangingPunct="1">
              <a:spcBef>
                <a:spcPct val="0"/>
              </a:spcBef>
              <a:spcAft>
                <a:spcPct val="0"/>
              </a:spcAft>
              <a:defRPr sz="2800">
                <a:solidFill>
                  <a:schemeClr val="bg1"/>
                </a:solidFill>
                <a:latin typeface="Arial" charset="0"/>
                <a:cs typeface="Arial" charset="0"/>
              </a:defRPr>
            </a:lvl9pPr>
          </a:lstStyle>
          <a:p>
            <a:r>
              <a:rPr lang="en-US" dirty="0" smtClean="0"/>
              <a:t>Examples of Chartering </a:t>
            </a:r>
            <a:br>
              <a:rPr lang="en-US" dirty="0" smtClean="0"/>
            </a:br>
            <a:r>
              <a:rPr lang="en-US" dirty="0" smtClean="0">
                <a:solidFill>
                  <a:srgbClr val="9A0000"/>
                </a:solidFill>
              </a:rPr>
              <a:t>Project Components</a:t>
            </a:r>
            <a:endParaRPr lang="en-US" dirty="0">
              <a:solidFill>
                <a:srgbClr val="9A0000"/>
              </a:solidFill>
            </a:endParaRPr>
          </a:p>
        </p:txBody>
      </p:sp>
    </p:spTree>
    <p:extLst>
      <p:ext uri="{BB962C8B-B14F-4D97-AF65-F5344CB8AC3E}">
        <p14:creationId xmlns:p14="http://schemas.microsoft.com/office/powerpoint/2010/main" val="25027628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08982408"/>
              </p:ext>
            </p:extLst>
          </p:nvPr>
        </p:nvGraphicFramePr>
        <p:xfrm>
          <a:off x="378730" y="1616120"/>
          <a:ext cx="8445954" cy="4865548"/>
        </p:xfrm>
        <a:graphic>
          <a:graphicData uri="http://schemas.openxmlformats.org/drawingml/2006/table">
            <a:tbl>
              <a:tblPr firstRow="1" firstCol="1" bandRow="1"/>
              <a:tblGrid>
                <a:gridCol w="2132241"/>
                <a:gridCol w="2772229"/>
                <a:gridCol w="3541484"/>
              </a:tblGrid>
              <a:tr h="269359">
                <a:tc>
                  <a:txBody>
                    <a:bodyPr/>
                    <a:lstStyle/>
                    <a:p>
                      <a:pPr marL="0" marR="0" fontAlgn="t">
                        <a:lnSpc>
                          <a:spcPct val="115000"/>
                        </a:lnSpc>
                        <a:spcBef>
                          <a:spcPts val="0"/>
                        </a:spcBef>
                        <a:spcAft>
                          <a:spcPts val="0"/>
                        </a:spcAft>
                      </a:pPr>
                      <a:r>
                        <a:rPr lang="en-US" sz="1800" b="1" dirty="0">
                          <a:solidFill>
                            <a:schemeClr val="tx2">
                              <a:lumMod val="10000"/>
                            </a:schemeClr>
                          </a:solidFill>
                          <a:effectLst/>
                          <a:latin typeface="Verizon Apex Book"/>
                          <a:ea typeface="Times New Roman"/>
                          <a:cs typeface="Arial"/>
                        </a:rPr>
                        <a:t>Title</a:t>
                      </a:r>
                      <a:endParaRPr lang="en-US" sz="1800" dirty="0">
                        <a:solidFill>
                          <a:schemeClr val="tx2">
                            <a:lumMod val="10000"/>
                          </a:schemeClr>
                        </a:solidFill>
                        <a:effectLst/>
                        <a:latin typeface="Verizon Apex Book"/>
                        <a:ea typeface="Times New Roman"/>
                        <a:cs typeface="Times New Roman"/>
                      </a:endParaRPr>
                    </a:p>
                  </a:txBody>
                  <a:tcPr marL="50187" marR="501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marL="0" marR="0" fontAlgn="t">
                        <a:lnSpc>
                          <a:spcPct val="115000"/>
                        </a:lnSpc>
                        <a:spcBef>
                          <a:spcPts val="0"/>
                        </a:spcBef>
                        <a:spcAft>
                          <a:spcPts val="0"/>
                        </a:spcAft>
                      </a:pPr>
                      <a:r>
                        <a:rPr lang="en-US" sz="1800" b="1" dirty="0">
                          <a:solidFill>
                            <a:schemeClr val="tx2">
                              <a:lumMod val="10000"/>
                            </a:schemeClr>
                          </a:solidFill>
                          <a:effectLst/>
                          <a:latin typeface="Verizon Apex Book"/>
                          <a:ea typeface="Times New Roman"/>
                          <a:cs typeface="Arial"/>
                        </a:rPr>
                        <a:t>Description</a:t>
                      </a:r>
                      <a:endParaRPr lang="en-US" sz="1800" dirty="0">
                        <a:solidFill>
                          <a:schemeClr val="tx2">
                            <a:lumMod val="10000"/>
                          </a:schemeClr>
                        </a:solidFill>
                        <a:effectLst/>
                        <a:latin typeface="Verizon Apex Book"/>
                        <a:ea typeface="Times New Roman"/>
                        <a:cs typeface="Times New Roman"/>
                      </a:endParaRPr>
                    </a:p>
                  </a:txBody>
                  <a:tcPr marL="50187" marR="501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marL="0" marR="0" fontAlgn="t">
                        <a:lnSpc>
                          <a:spcPct val="115000"/>
                        </a:lnSpc>
                        <a:spcBef>
                          <a:spcPts val="0"/>
                        </a:spcBef>
                        <a:spcAft>
                          <a:spcPts val="0"/>
                        </a:spcAft>
                      </a:pPr>
                      <a:r>
                        <a:rPr lang="en-US" sz="1800" b="1" dirty="0">
                          <a:solidFill>
                            <a:schemeClr val="tx2">
                              <a:lumMod val="10000"/>
                            </a:schemeClr>
                          </a:solidFill>
                          <a:effectLst/>
                          <a:latin typeface="Verizon Apex Book"/>
                          <a:ea typeface="Times New Roman"/>
                          <a:cs typeface="Arial"/>
                        </a:rPr>
                        <a:t>Value</a:t>
                      </a:r>
                      <a:endParaRPr lang="en-US" sz="1800" dirty="0">
                        <a:solidFill>
                          <a:schemeClr val="tx2">
                            <a:lumMod val="10000"/>
                          </a:schemeClr>
                        </a:solidFill>
                        <a:effectLst/>
                        <a:latin typeface="Verizon Apex Book"/>
                        <a:ea typeface="Times New Roman"/>
                        <a:cs typeface="Times New Roman"/>
                      </a:endParaRPr>
                    </a:p>
                  </a:txBody>
                  <a:tcPr marL="50187" marR="5018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r>
              <a:tr h="887146">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Members of the Project Community / Availability</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List of all team members participating on the team, in any capacity, and personal availability to the project.</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fontAlgn="t">
                        <a:lnSpc>
                          <a:spcPct val="115000"/>
                        </a:lnSpc>
                        <a:spcBef>
                          <a:spcPts val="0"/>
                        </a:spcBef>
                        <a:spcAft>
                          <a:spcPts val="0"/>
                        </a:spcAft>
                      </a:pPr>
                      <a:r>
                        <a:rPr lang="en-US" sz="1100">
                          <a:solidFill>
                            <a:schemeClr val="tx2">
                              <a:lumMod val="10000"/>
                            </a:schemeClr>
                          </a:solidFill>
                          <a:effectLst/>
                          <a:latin typeface="Verizon Apex Book"/>
                          <a:ea typeface="Times New Roman"/>
                          <a:cs typeface="Arial"/>
                        </a:rPr>
                        <a:t>Aligns team members together and demonstrates commitment to the project and accountability to be present (in mind and body!) Building a sense of team. </a:t>
                      </a:r>
                      <a:endParaRPr lang="en-US" sz="110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887146">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Values</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Defines a core set of beliefs that will ground the team together and provide perspective and focus: </a:t>
                      </a:r>
                      <a:r>
                        <a:rPr lang="en-US" sz="1100" dirty="0" smtClean="0">
                          <a:solidFill>
                            <a:schemeClr val="tx2">
                              <a:lumMod val="10000"/>
                            </a:schemeClr>
                          </a:solidFill>
                          <a:effectLst/>
                          <a:latin typeface="Verizon Apex Book"/>
                          <a:ea typeface="Times New Roman"/>
                          <a:cs typeface="Arial"/>
                        </a:rPr>
                        <a:t>e.g., honesty</a:t>
                      </a:r>
                      <a:r>
                        <a:rPr lang="en-US" sz="1100" dirty="0">
                          <a:solidFill>
                            <a:schemeClr val="tx2">
                              <a:lumMod val="10000"/>
                            </a:schemeClr>
                          </a:solidFill>
                          <a:effectLst/>
                          <a:latin typeface="Verizon Apex Book"/>
                          <a:ea typeface="Times New Roman"/>
                          <a:cs typeface="Arial"/>
                        </a:rPr>
                        <a:t>, respect, quality, fun, energized work, communication etc.</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Promoting team spirit and builds trust and relationships within the team. </a:t>
                      </a:r>
                      <a:endParaRPr lang="en-US" sz="1100" dirty="0">
                        <a:solidFill>
                          <a:schemeClr val="tx2">
                            <a:lumMod val="10000"/>
                          </a:schemeClr>
                        </a:solidFill>
                        <a:effectLst/>
                        <a:latin typeface="Verizon Apex Book"/>
                        <a:ea typeface="Times New Roman"/>
                        <a:cs typeface="Times New Roman"/>
                      </a:endParaRPr>
                    </a:p>
                    <a:p>
                      <a:pPr marL="0" marR="0">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Creates mutual regard for team members. </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665360">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Information Radiators</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nSpc>
                          <a:spcPct val="115000"/>
                        </a:lnSpc>
                        <a:spcBef>
                          <a:spcPts val="0"/>
                        </a:spcBef>
                        <a:spcAft>
                          <a:spcPts val="0"/>
                        </a:spcAft>
                      </a:pPr>
                      <a:r>
                        <a:rPr lang="en-US" sz="1100" dirty="0">
                          <a:solidFill>
                            <a:schemeClr val="tx2">
                              <a:lumMod val="10000"/>
                            </a:schemeClr>
                          </a:solidFill>
                          <a:effectLst/>
                          <a:latin typeface="Verizon Apex Book"/>
                          <a:ea typeface="Times New Roman"/>
                          <a:cs typeface="Times New Roman"/>
                        </a:rPr>
                        <a:t>Defines what information the team will radiate and how it will be displayed and shared. Defines who will be responsible for keeping the information current.</a:t>
                      </a: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15000"/>
                        </a:lnSpc>
                        <a:spcBef>
                          <a:spcPts val="0"/>
                        </a:spcBef>
                        <a:spcAft>
                          <a:spcPts val="0"/>
                        </a:spcAft>
                      </a:pPr>
                      <a:r>
                        <a:rPr lang="en-US" sz="1100" dirty="0">
                          <a:solidFill>
                            <a:schemeClr val="tx2">
                              <a:lumMod val="10000"/>
                            </a:schemeClr>
                          </a:solidFill>
                          <a:effectLst/>
                          <a:latin typeface="Verizon Apex Book"/>
                          <a:ea typeface="Times New Roman"/>
                          <a:cs typeface="Times New Roman"/>
                        </a:rPr>
                        <a:t>Establishes what the team believes is important information to be shared to achieve transparency and facilitate communication; creates accountability.</a:t>
                      </a: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665360">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Working Agreement</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Defines the specific rules or norms that the team chooses to adopt to assure their effectiveness.</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Creates accountability of team members to each other; enforces good behavior; guides how to celebrate success; can help guide the team when dealing with difficult issues, making decisions, asking for help, escalating issues, etc.</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887146">
                <a:tc>
                  <a:txBody>
                    <a:bodyPr/>
                    <a:lstStyle/>
                    <a:p>
                      <a:pPr marL="0" marR="0" fontAlgn="t">
                        <a:lnSpc>
                          <a:spcPct val="115000"/>
                        </a:lnSpc>
                        <a:spcBef>
                          <a:spcPts val="0"/>
                        </a:spcBef>
                        <a:spcAft>
                          <a:spcPts val="0"/>
                        </a:spcAft>
                      </a:pPr>
                      <a:r>
                        <a:rPr lang="en-US" sz="1600" b="1" dirty="0">
                          <a:solidFill>
                            <a:schemeClr val="tx2">
                              <a:lumMod val="10000"/>
                            </a:schemeClr>
                          </a:solidFill>
                          <a:effectLst/>
                          <a:latin typeface="Verizon Apex Book"/>
                          <a:ea typeface="Times New Roman"/>
                          <a:cs typeface="Arial"/>
                        </a:rPr>
                        <a:t>Logistics</a:t>
                      </a:r>
                      <a:endParaRPr lang="en-US" sz="1600" b="1"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In addition to the Working Agreement, logistics can be defined as other working guidelines that the team agrees to. Can include, for example, days and time for retrospectives, daily touch points, etc. </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fontAlgn="t">
                        <a:lnSpc>
                          <a:spcPct val="115000"/>
                        </a:lnSpc>
                        <a:spcBef>
                          <a:spcPts val="0"/>
                        </a:spcBef>
                        <a:spcAft>
                          <a:spcPts val="0"/>
                        </a:spcAft>
                      </a:pPr>
                      <a:r>
                        <a:rPr lang="en-US" sz="1100" dirty="0">
                          <a:solidFill>
                            <a:schemeClr val="tx2">
                              <a:lumMod val="10000"/>
                            </a:schemeClr>
                          </a:solidFill>
                          <a:effectLst/>
                          <a:latin typeface="Verizon Apex Book"/>
                          <a:ea typeface="Times New Roman"/>
                          <a:cs typeface="Arial"/>
                        </a:rPr>
                        <a:t>Ground rules for meetings and  attendance, work locations, etc.</a:t>
                      </a:r>
                      <a:endParaRPr lang="en-US" sz="1100" dirty="0">
                        <a:solidFill>
                          <a:schemeClr val="tx2">
                            <a:lumMod val="10000"/>
                          </a:schemeClr>
                        </a:solidFill>
                        <a:effectLst/>
                        <a:latin typeface="Verizon Apex Book"/>
                        <a:ea typeface="Times New Roman"/>
                        <a:cs typeface="Times New Roman"/>
                      </a:endParaRPr>
                    </a:p>
                  </a:txBody>
                  <a:tcPr marL="50187" marR="501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bl>
          </a:graphicData>
        </a:graphic>
      </p:graphicFrame>
      <p:sp>
        <p:nvSpPr>
          <p:cNvPr id="4" name="Title 1"/>
          <p:cNvSpPr txBox="1">
            <a:spLocks/>
          </p:cNvSpPr>
          <p:nvPr/>
        </p:nvSpPr>
        <p:spPr bwMode="auto">
          <a:xfrm>
            <a:off x="1501827" y="209079"/>
            <a:ext cx="7262545" cy="887884"/>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sz="2800" b="1" kern="1200" baseline="0">
                <a:solidFill>
                  <a:srgbClr val="4C4C4C"/>
                </a:solidFill>
                <a:latin typeface="Arial" pitchFamily="34" charset="0"/>
                <a:ea typeface="+mj-ea"/>
                <a:cs typeface="Arial" pitchFamily="34" charset="0"/>
              </a:defRPr>
            </a:lvl1pPr>
            <a:lvl2pPr algn="r" rtl="0" eaLnBrk="1" fontAlgn="base" hangingPunct="1">
              <a:spcBef>
                <a:spcPct val="0"/>
              </a:spcBef>
              <a:spcAft>
                <a:spcPct val="0"/>
              </a:spcAft>
              <a:defRPr sz="2800">
                <a:solidFill>
                  <a:schemeClr val="bg1"/>
                </a:solidFill>
                <a:latin typeface="Arial" charset="0"/>
                <a:cs typeface="Arial" charset="0"/>
              </a:defRPr>
            </a:lvl2pPr>
            <a:lvl3pPr algn="r" rtl="0" eaLnBrk="1" fontAlgn="base" hangingPunct="1">
              <a:spcBef>
                <a:spcPct val="0"/>
              </a:spcBef>
              <a:spcAft>
                <a:spcPct val="0"/>
              </a:spcAft>
              <a:defRPr sz="2800">
                <a:solidFill>
                  <a:schemeClr val="bg1"/>
                </a:solidFill>
                <a:latin typeface="Arial" charset="0"/>
                <a:cs typeface="Arial" charset="0"/>
              </a:defRPr>
            </a:lvl3pPr>
            <a:lvl4pPr algn="r" rtl="0" eaLnBrk="1" fontAlgn="base" hangingPunct="1">
              <a:spcBef>
                <a:spcPct val="0"/>
              </a:spcBef>
              <a:spcAft>
                <a:spcPct val="0"/>
              </a:spcAft>
              <a:defRPr sz="2800">
                <a:solidFill>
                  <a:schemeClr val="bg1"/>
                </a:solidFill>
                <a:latin typeface="Arial" charset="0"/>
                <a:cs typeface="Arial" charset="0"/>
              </a:defRPr>
            </a:lvl4pPr>
            <a:lvl5pPr algn="r" rtl="0" eaLnBrk="1" fontAlgn="base" hangingPunct="1">
              <a:spcBef>
                <a:spcPct val="0"/>
              </a:spcBef>
              <a:spcAft>
                <a:spcPct val="0"/>
              </a:spcAft>
              <a:defRPr sz="2800">
                <a:solidFill>
                  <a:schemeClr val="bg1"/>
                </a:solidFill>
                <a:latin typeface="Arial" charset="0"/>
                <a:cs typeface="Arial" charset="0"/>
              </a:defRPr>
            </a:lvl5pPr>
            <a:lvl6pPr marL="457200" algn="r" rtl="0" eaLnBrk="1" fontAlgn="base" hangingPunct="1">
              <a:spcBef>
                <a:spcPct val="0"/>
              </a:spcBef>
              <a:spcAft>
                <a:spcPct val="0"/>
              </a:spcAft>
              <a:defRPr sz="2800">
                <a:solidFill>
                  <a:schemeClr val="bg1"/>
                </a:solidFill>
                <a:latin typeface="Arial" charset="0"/>
                <a:cs typeface="Arial" charset="0"/>
              </a:defRPr>
            </a:lvl6pPr>
            <a:lvl7pPr marL="914400" algn="r" rtl="0" eaLnBrk="1" fontAlgn="base" hangingPunct="1">
              <a:spcBef>
                <a:spcPct val="0"/>
              </a:spcBef>
              <a:spcAft>
                <a:spcPct val="0"/>
              </a:spcAft>
              <a:defRPr sz="2800">
                <a:solidFill>
                  <a:schemeClr val="bg1"/>
                </a:solidFill>
                <a:latin typeface="Arial" charset="0"/>
                <a:cs typeface="Arial" charset="0"/>
              </a:defRPr>
            </a:lvl7pPr>
            <a:lvl8pPr marL="1371600" algn="r" rtl="0" eaLnBrk="1" fontAlgn="base" hangingPunct="1">
              <a:spcBef>
                <a:spcPct val="0"/>
              </a:spcBef>
              <a:spcAft>
                <a:spcPct val="0"/>
              </a:spcAft>
              <a:defRPr sz="2800">
                <a:solidFill>
                  <a:schemeClr val="bg1"/>
                </a:solidFill>
                <a:latin typeface="Arial" charset="0"/>
                <a:cs typeface="Arial" charset="0"/>
              </a:defRPr>
            </a:lvl8pPr>
            <a:lvl9pPr marL="1828800" algn="r" rtl="0" eaLnBrk="1" fontAlgn="base" hangingPunct="1">
              <a:spcBef>
                <a:spcPct val="0"/>
              </a:spcBef>
              <a:spcAft>
                <a:spcPct val="0"/>
              </a:spcAft>
              <a:defRPr sz="2800">
                <a:solidFill>
                  <a:schemeClr val="bg1"/>
                </a:solidFill>
                <a:latin typeface="Arial" charset="0"/>
                <a:cs typeface="Arial" charset="0"/>
              </a:defRPr>
            </a:lvl9pPr>
          </a:lstStyle>
          <a:p>
            <a:r>
              <a:rPr lang="en-US" dirty="0" smtClean="0"/>
              <a:t>Examples of Chartering </a:t>
            </a:r>
            <a:br>
              <a:rPr lang="en-US" dirty="0" smtClean="0"/>
            </a:br>
            <a:r>
              <a:rPr lang="en-US" dirty="0" smtClean="0">
                <a:solidFill>
                  <a:srgbClr val="9A0000"/>
                </a:solidFill>
              </a:rPr>
              <a:t>Components About the Team</a:t>
            </a:r>
            <a:endParaRPr lang="en-US" dirty="0">
              <a:solidFill>
                <a:srgbClr val="9A0000"/>
              </a:solidFill>
            </a:endParaRPr>
          </a:p>
        </p:txBody>
      </p:sp>
      <p:sp>
        <p:nvSpPr>
          <p:cNvPr id="6" name="Oval Callout 5"/>
          <p:cNvSpPr/>
          <p:nvPr/>
        </p:nvSpPr>
        <p:spPr>
          <a:xfrm>
            <a:off x="6487886" y="165537"/>
            <a:ext cx="2583543" cy="1064105"/>
          </a:xfrm>
          <a:prstGeom prst="wedgeEllipseCallout">
            <a:avLst>
              <a:gd name="adj1" fmla="val -54347"/>
              <a:gd name="adj2" fmla="val 69525"/>
            </a:avLst>
          </a:prstGeom>
          <a:solidFill>
            <a:schemeClr val="accent1">
              <a:lumMod val="20000"/>
              <a:lumOff val="80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smtClean="0">
                <a:solidFill>
                  <a:schemeClr val="tx1">
                    <a:lumMod val="50000"/>
                  </a:schemeClr>
                </a:solidFill>
              </a:rPr>
              <a:t>What else should be considered?</a:t>
            </a:r>
            <a:endParaRPr lang="en-US" sz="1600" b="1" dirty="0">
              <a:solidFill>
                <a:schemeClr val="tx1">
                  <a:lumMod val="50000"/>
                </a:schemeClr>
              </a:solidFill>
            </a:endParaRPr>
          </a:p>
        </p:txBody>
      </p:sp>
    </p:spTree>
    <p:extLst>
      <p:ext uri="{BB962C8B-B14F-4D97-AF65-F5344CB8AC3E}">
        <p14:creationId xmlns:p14="http://schemas.microsoft.com/office/powerpoint/2010/main" val="30187679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lumMod val="10000"/>
                  </a:schemeClr>
                </a:solidFill>
              </a:rPr>
              <a:t>Release Planning</a:t>
            </a:r>
            <a:endParaRPr lang="en-US" dirty="0">
              <a:solidFill>
                <a:schemeClr val="tx2">
                  <a:lumMod val="10000"/>
                </a:schemeClr>
              </a:solidFill>
            </a:endParaRPr>
          </a:p>
        </p:txBody>
      </p:sp>
      <p:sp>
        <p:nvSpPr>
          <p:cNvPr id="2" name="Content Placeholder 1"/>
          <p:cNvSpPr>
            <a:spLocks noGrp="1"/>
          </p:cNvSpPr>
          <p:nvPr>
            <p:ph sz="half" idx="1"/>
          </p:nvPr>
        </p:nvSpPr>
        <p:spPr>
          <a:xfrm>
            <a:off x="326848" y="2228850"/>
            <a:ext cx="4397552" cy="4251158"/>
          </a:xfrm>
        </p:spPr>
        <p:txBody>
          <a:bodyPr/>
          <a:lstStyle/>
          <a:p>
            <a:pPr>
              <a:spcBef>
                <a:spcPts val="600"/>
              </a:spcBef>
              <a:spcAft>
                <a:spcPts val="600"/>
              </a:spcAft>
            </a:pPr>
            <a:r>
              <a:rPr lang="en-US" sz="1800" dirty="0" smtClean="0">
                <a:solidFill>
                  <a:schemeClr val="tx2">
                    <a:lumMod val="10000"/>
                  </a:schemeClr>
                </a:solidFill>
              </a:rPr>
              <a:t>The VTF leads Release Planning together with (representatives of) the Delivery Team</a:t>
            </a:r>
          </a:p>
          <a:p>
            <a:pPr>
              <a:spcBef>
                <a:spcPts val="600"/>
              </a:spcBef>
              <a:spcAft>
                <a:spcPts val="600"/>
              </a:spcAft>
            </a:pPr>
            <a:r>
              <a:rPr lang="en-US" sz="1800" dirty="0" smtClean="0">
                <a:solidFill>
                  <a:schemeClr val="tx2">
                    <a:lumMod val="10000"/>
                  </a:schemeClr>
                </a:solidFill>
              </a:rPr>
              <a:t>One of the primary purposes of Release planning is to gain alignment between business owners and the program teams to a common, committed set of objectives.</a:t>
            </a:r>
            <a:endParaRPr lang="en-US" sz="1800" dirty="0">
              <a:solidFill>
                <a:schemeClr val="tx2">
                  <a:lumMod val="10000"/>
                </a:schemeClr>
              </a:solidFill>
            </a:endParaRPr>
          </a:p>
        </p:txBody>
      </p:sp>
      <p:pic>
        <p:nvPicPr>
          <p:cNvPr id="7170" name="Picture 2" descr="Agile Release Plan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124" y="1863725"/>
            <a:ext cx="3765813" cy="24034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159635" y="4267200"/>
            <a:ext cx="3670302" cy="400110"/>
          </a:xfrm>
          <a:prstGeom prst="rect">
            <a:avLst/>
          </a:prstGeom>
        </p:spPr>
        <p:txBody>
          <a:bodyPr wrap="square">
            <a:spAutoFit/>
          </a:bodyPr>
          <a:lstStyle/>
          <a:p>
            <a:r>
              <a:rPr lang="en-US" sz="1000" dirty="0" smtClean="0">
                <a:solidFill>
                  <a:schemeClr val="tx2">
                    <a:lumMod val="50000"/>
                  </a:schemeClr>
                </a:solidFill>
              </a:rPr>
              <a:t>Image credit: VersionOne - http</a:t>
            </a:r>
            <a:r>
              <a:rPr lang="en-US" sz="1000" dirty="0">
                <a:solidFill>
                  <a:schemeClr val="tx2">
                    <a:lumMod val="50000"/>
                  </a:schemeClr>
                </a:solidFill>
              </a:rPr>
              <a:t>://www.versionone.com/agile-101/agile-development-release-planning/</a:t>
            </a:r>
          </a:p>
        </p:txBody>
      </p:sp>
    </p:spTree>
    <p:extLst>
      <p:ext uri="{BB962C8B-B14F-4D97-AF65-F5344CB8AC3E}">
        <p14:creationId xmlns:p14="http://schemas.microsoft.com/office/powerpoint/2010/main" val="42339278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19226" y="172566"/>
            <a:ext cx="7305674" cy="887884"/>
          </a:xfrm>
        </p:spPr>
        <p:txBody>
          <a:bodyPr>
            <a:normAutofit/>
          </a:bodyPr>
          <a:lstStyle/>
          <a:p>
            <a:r>
              <a:rPr lang="en-US" dirty="0" smtClean="0">
                <a:solidFill>
                  <a:schemeClr val="tx2">
                    <a:lumMod val="10000"/>
                  </a:schemeClr>
                </a:solidFill>
              </a:rPr>
              <a:t>Story Map + Release = Release Roadmap</a:t>
            </a:r>
            <a:endParaRPr lang="en-US" dirty="0">
              <a:solidFill>
                <a:schemeClr val="tx2">
                  <a:lumMod val="10000"/>
                </a:schemeClr>
              </a:solidFill>
            </a:endParaRPr>
          </a:p>
        </p:txBody>
      </p:sp>
      <p:pic>
        <p:nvPicPr>
          <p:cNvPr id="20" name="Picture 19" descr="UserStoryMap.png"/>
          <p:cNvPicPr>
            <a:picLocks noChangeAspect="1"/>
          </p:cNvPicPr>
          <p:nvPr/>
        </p:nvPicPr>
        <p:blipFill>
          <a:blip r:embed="rId3" cstate="print"/>
          <a:stretch>
            <a:fillRect/>
          </a:stretch>
        </p:blipFill>
        <p:spPr>
          <a:xfrm>
            <a:off x="1104380" y="2272203"/>
            <a:ext cx="6840359" cy="4248633"/>
          </a:xfrm>
          <a:prstGeom prst="rect">
            <a:avLst/>
          </a:prstGeom>
        </p:spPr>
      </p:pic>
      <p:sp>
        <p:nvSpPr>
          <p:cNvPr id="6" name="Rounded Rectangular Callout 5"/>
          <p:cNvSpPr/>
          <p:nvPr/>
        </p:nvSpPr>
        <p:spPr>
          <a:xfrm>
            <a:off x="405880" y="1453019"/>
            <a:ext cx="1013346" cy="646331"/>
          </a:xfrm>
          <a:prstGeom prst="wedgeRoundRectCallout">
            <a:avLst>
              <a:gd name="adj1" fmla="val 62500"/>
              <a:gd name="adj2" fmla="val 87376"/>
              <a:gd name="adj3" fmla="val 16667"/>
            </a:avLst>
          </a:prstGeom>
          <a:solidFill>
            <a:srgbClr val="FFC00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080808"/>
                </a:solidFill>
              </a:rPr>
              <a:t>Epic</a:t>
            </a:r>
            <a:endParaRPr lang="en-US" sz="1200" dirty="0">
              <a:solidFill>
                <a:srgbClr val="080808"/>
              </a:solidFill>
            </a:endParaRPr>
          </a:p>
        </p:txBody>
      </p:sp>
      <p:sp>
        <p:nvSpPr>
          <p:cNvPr id="7" name="Rounded Rectangular Callout 6"/>
          <p:cNvSpPr/>
          <p:nvPr/>
        </p:nvSpPr>
        <p:spPr>
          <a:xfrm>
            <a:off x="7939349" y="1639102"/>
            <a:ext cx="914400" cy="612648"/>
          </a:xfrm>
          <a:prstGeom prst="wedgeRoundRectCallout">
            <a:avLst>
              <a:gd name="adj1" fmla="val -57500"/>
              <a:gd name="adj2" fmla="val 144590"/>
              <a:gd name="adj3" fmla="val 16667"/>
            </a:avLst>
          </a:prstGeom>
          <a:solidFill>
            <a:schemeClr val="accent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080808"/>
                </a:solidFill>
              </a:rPr>
              <a:t>Feature</a:t>
            </a:r>
            <a:endParaRPr lang="en-US" sz="1200" dirty="0">
              <a:solidFill>
                <a:srgbClr val="080808"/>
              </a:solidFill>
            </a:endParaRPr>
          </a:p>
        </p:txBody>
      </p:sp>
      <p:sp>
        <p:nvSpPr>
          <p:cNvPr id="8" name="Rounded Rectangular Callout 7"/>
          <p:cNvSpPr/>
          <p:nvPr/>
        </p:nvSpPr>
        <p:spPr>
          <a:xfrm>
            <a:off x="45720" y="3730752"/>
            <a:ext cx="838200" cy="612648"/>
          </a:xfrm>
          <a:prstGeom prst="wedgeRoundRectCallout">
            <a:avLst>
              <a:gd name="adj1" fmla="val 55682"/>
              <a:gd name="adj2" fmla="val 127177"/>
              <a:gd name="adj3" fmla="val 16667"/>
            </a:avLst>
          </a:prstGeom>
          <a:solidFill>
            <a:schemeClr val="accent3">
              <a:lumMod val="60000"/>
              <a:lumOff val="4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080808"/>
                </a:solidFill>
              </a:rPr>
              <a:t>Stories </a:t>
            </a:r>
            <a:endParaRPr lang="en-US" sz="1200" dirty="0">
              <a:solidFill>
                <a:srgbClr val="080808"/>
              </a:solidFill>
            </a:endParaRPr>
          </a:p>
        </p:txBody>
      </p:sp>
      <p:sp>
        <p:nvSpPr>
          <p:cNvPr id="9" name="Left Brace 8"/>
          <p:cNvSpPr/>
          <p:nvPr/>
        </p:nvSpPr>
        <p:spPr>
          <a:xfrm>
            <a:off x="838200" y="3368040"/>
            <a:ext cx="433820" cy="31070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26302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0768" y="1418429"/>
            <a:ext cx="4087717" cy="5035008"/>
          </a:xfrm>
        </p:spPr>
        <p:txBody>
          <a:bodyPr>
            <a:normAutofit lnSpcReduction="10000"/>
          </a:bodyPr>
          <a:lstStyle/>
          <a:p>
            <a:pPr marL="228600" indent="-228600">
              <a:tabLst>
                <a:tab pos="1084263" algn="l"/>
              </a:tabLst>
            </a:pPr>
            <a:r>
              <a:rPr lang="en-US" altLang="en-US" sz="1600" dirty="0">
                <a:solidFill>
                  <a:schemeClr val="tx2">
                    <a:lumMod val="10000"/>
                  </a:schemeClr>
                </a:solidFill>
              </a:rPr>
              <a:t>Backlog items are </a:t>
            </a:r>
            <a:r>
              <a:rPr lang="en-US" altLang="en-US" sz="1600" dirty="0" smtClean="0">
                <a:solidFill>
                  <a:schemeClr val="tx2">
                    <a:lumMod val="10000"/>
                  </a:schemeClr>
                </a:solidFill>
              </a:rPr>
              <a:t>‘User Stories</a:t>
            </a:r>
            <a:r>
              <a:rPr lang="en-US" altLang="en-US" sz="1600" dirty="0">
                <a:solidFill>
                  <a:schemeClr val="tx2">
                    <a:lumMod val="10000"/>
                  </a:schemeClr>
                </a:solidFill>
              </a:rPr>
              <a:t>’</a:t>
            </a:r>
          </a:p>
          <a:p>
            <a:pPr marL="228600" indent="-228600">
              <a:tabLst>
                <a:tab pos="1084263" algn="l"/>
              </a:tabLst>
            </a:pPr>
            <a:r>
              <a:rPr lang="en-US" altLang="en-US" sz="1600" b="1" dirty="0">
                <a:solidFill>
                  <a:schemeClr val="tx2">
                    <a:lumMod val="10000"/>
                  </a:schemeClr>
                </a:solidFill>
              </a:rPr>
              <a:t>Owned and </a:t>
            </a:r>
            <a:r>
              <a:rPr lang="en-US" altLang="en-US" sz="1600" b="1" i="1" dirty="0">
                <a:solidFill>
                  <a:schemeClr val="tx2">
                    <a:lumMod val="10000"/>
                  </a:schemeClr>
                </a:solidFill>
              </a:rPr>
              <a:t>prioritized</a:t>
            </a:r>
            <a:r>
              <a:rPr lang="en-US" altLang="en-US" sz="1600" b="1" dirty="0">
                <a:solidFill>
                  <a:schemeClr val="tx2">
                    <a:lumMod val="10000"/>
                  </a:schemeClr>
                </a:solidFill>
              </a:rPr>
              <a:t> by Value Team Facilitator</a:t>
            </a:r>
          </a:p>
          <a:p>
            <a:pPr marL="228600" indent="-228600">
              <a:tabLst>
                <a:tab pos="1084263" algn="l"/>
              </a:tabLst>
            </a:pPr>
            <a:r>
              <a:rPr lang="en-US" altLang="en-US" sz="1600" dirty="0" smtClean="0">
                <a:solidFill>
                  <a:schemeClr val="tx2">
                    <a:lumMod val="10000"/>
                  </a:schemeClr>
                </a:solidFill>
              </a:rPr>
              <a:t>Grooming involves:</a:t>
            </a:r>
          </a:p>
          <a:p>
            <a:pPr marL="452437" lvl="1" indent="-228600">
              <a:tabLst>
                <a:tab pos="1084263" algn="l"/>
              </a:tabLst>
            </a:pPr>
            <a:r>
              <a:rPr lang="en-US" altLang="en-US" sz="1600" dirty="0">
                <a:solidFill>
                  <a:schemeClr val="tx2">
                    <a:lumMod val="10000"/>
                  </a:schemeClr>
                </a:solidFill>
              </a:rPr>
              <a:t>r</a:t>
            </a:r>
            <a:r>
              <a:rPr lang="en-US" altLang="en-US" sz="1600" dirty="0" smtClean="0">
                <a:solidFill>
                  <a:schemeClr val="tx2">
                    <a:lumMod val="10000"/>
                  </a:schemeClr>
                </a:solidFill>
              </a:rPr>
              <a:t>emoving stories </a:t>
            </a:r>
            <a:r>
              <a:rPr lang="en-US" altLang="en-US" sz="1600" dirty="0">
                <a:solidFill>
                  <a:schemeClr val="tx2">
                    <a:lumMod val="10000"/>
                  </a:schemeClr>
                </a:solidFill>
              </a:rPr>
              <a:t>that no longer appear relevant </a:t>
            </a:r>
            <a:endParaRPr lang="en-US" altLang="en-US" sz="1600" dirty="0" smtClean="0">
              <a:solidFill>
                <a:schemeClr val="tx2">
                  <a:lumMod val="10000"/>
                </a:schemeClr>
              </a:solidFill>
            </a:endParaRPr>
          </a:p>
          <a:p>
            <a:pPr marL="452437" lvl="1" indent="-228600">
              <a:tabLst>
                <a:tab pos="1084263" algn="l"/>
              </a:tabLst>
            </a:pPr>
            <a:r>
              <a:rPr lang="en-US" altLang="en-US" sz="1600" dirty="0" smtClean="0">
                <a:solidFill>
                  <a:schemeClr val="tx2">
                    <a:lumMod val="10000"/>
                  </a:schemeClr>
                </a:solidFill>
              </a:rPr>
              <a:t>creating </a:t>
            </a:r>
            <a:r>
              <a:rPr lang="en-US" altLang="en-US" sz="1600" dirty="0">
                <a:solidFill>
                  <a:schemeClr val="tx2">
                    <a:lumMod val="10000"/>
                  </a:schemeClr>
                </a:solidFill>
              </a:rPr>
              <a:t>new user stories in response to newly discovered needs re-assessing the relative priority of stories </a:t>
            </a:r>
            <a:endParaRPr lang="en-US" altLang="en-US" sz="1600" dirty="0" smtClean="0">
              <a:solidFill>
                <a:schemeClr val="tx2">
                  <a:lumMod val="10000"/>
                </a:schemeClr>
              </a:solidFill>
            </a:endParaRPr>
          </a:p>
          <a:p>
            <a:pPr marL="452437" lvl="1" indent="-228600">
              <a:tabLst>
                <a:tab pos="1084263" algn="l"/>
              </a:tabLst>
            </a:pPr>
            <a:r>
              <a:rPr lang="en-US" altLang="en-US" sz="1600" dirty="0" smtClean="0">
                <a:solidFill>
                  <a:schemeClr val="tx2">
                    <a:lumMod val="10000"/>
                  </a:schemeClr>
                </a:solidFill>
              </a:rPr>
              <a:t>Identifying dependencies and risks</a:t>
            </a:r>
          </a:p>
          <a:p>
            <a:pPr marL="452437" lvl="1" indent="-228600">
              <a:tabLst>
                <a:tab pos="1084263" algn="l"/>
              </a:tabLst>
            </a:pPr>
            <a:r>
              <a:rPr lang="en-US" altLang="en-US" sz="1600" dirty="0" smtClean="0">
                <a:solidFill>
                  <a:schemeClr val="tx2">
                    <a:lumMod val="10000"/>
                  </a:schemeClr>
                </a:solidFill>
              </a:rPr>
              <a:t>agree acceptance criteria are complete</a:t>
            </a:r>
          </a:p>
          <a:p>
            <a:pPr marL="452437" lvl="1" indent="-228600">
              <a:tabLst>
                <a:tab pos="1084263" algn="l"/>
              </a:tabLst>
            </a:pPr>
            <a:r>
              <a:rPr lang="en-US" altLang="en-US" sz="1600" dirty="0" smtClean="0">
                <a:solidFill>
                  <a:schemeClr val="tx2">
                    <a:lumMod val="10000"/>
                  </a:schemeClr>
                </a:solidFill>
              </a:rPr>
              <a:t>assigning </a:t>
            </a:r>
            <a:r>
              <a:rPr lang="en-US" altLang="en-US" sz="1600" dirty="0">
                <a:solidFill>
                  <a:schemeClr val="tx2">
                    <a:lumMod val="10000"/>
                  </a:schemeClr>
                </a:solidFill>
              </a:rPr>
              <a:t>estimates to stories which have yet to receive one correcting estimates in light of newly discovered information </a:t>
            </a:r>
            <a:endParaRPr lang="en-US" altLang="en-US" sz="1600" dirty="0" smtClean="0">
              <a:solidFill>
                <a:schemeClr val="tx2">
                  <a:lumMod val="10000"/>
                </a:schemeClr>
              </a:solidFill>
            </a:endParaRPr>
          </a:p>
          <a:p>
            <a:pPr marL="452437" lvl="1" indent="-228600">
              <a:tabLst>
                <a:tab pos="1084263" algn="l"/>
              </a:tabLst>
            </a:pPr>
            <a:r>
              <a:rPr lang="en-US" altLang="en-US" sz="1600" dirty="0" smtClean="0">
                <a:solidFill>
                  <a:schemeClr val="tx2">
                    <a:lumMod val="10000"/>
                  </a:schemeClr>
                </a:solidFill>
              </a:rPr>
              <a:t>splitting </a:t>
            </a:r>
            <a:r>
              <a:rPr lang="en-US" altLang="en-US" sz="1600" dirty="0">
                <a:solidFill>
                  <a:schemeClr val="tx2">
                    <a:lumMod val="10000"/>
                  </a:schemeClr>
                </a:solidFill>
              </a:rPr>
              <a:t>user stories which are </a:t>
            </a:r>
            <a:r>
              <a:rPr lang="en-US" altLang="en-US" sz="1600" dirty="0" smtClean="0">
                <a:solidFill>
                  <a:schemeClr val="tx2">
                    <a:lumMod val="10000"/>
                  </a:schemeClr>
                </a:solidFill>
              </a:rPr>
              <a:t/>
            </a:r>
            <a:br>
              <a:rPr lang="en-US" altLang="en-US" sz="1600" dirty="0" smtClean="0">
                <a:solidFill>
                  <a:schemeClr val="tx2">
                    <a:lumMod val="10000"/>
                  </a:schemeClr>
                </a:solidFill>
              </a:rPr>
            </a:br>
            <a:r>
              <a:rPr lang="en-US" altLang="en-US" sz="1600" dirty="0" smtClean="0">
                <a:solidFill>
                  <a:schemeClr val="tx2">
                    <a:lumMod val="10000"/>
                  </a:schemeClr>
                </a:solidFill>
              </a:rPr>
              <a:t>high </a:t>
            </a:r>
            <a:r>
              <a:rPr lang="en-US" altLang="en-US" sz="1600" dirty="0">
                <a:solidFill>
                  <a:schemeClr val="tx2">
                    <a:lumMod val="10000"/>
                  </a:schemeClr>
                </a:solidFill>
              </a:rPr>
              <a:t>priority but </a:t>
            </a:r>
            <a:r>
              <a:rPr lang="en-US" altLang="en-US" sz="1600" dirty="0" smtClean="0">
                <a:solidFill>
                  <a:schemeClr val="tx2">
                    <a:lumMod val="10000"/>
                  </a:schemeClr>
                </a:solidFill>
              </a:rPr>
              <a:t>are too big to </a:t>
            </a:r>
            <a:r>
              <a:rPr lang="en-US" altLang="en-US" sz="1600" dirty="0">
                <a:solidFill>
                  <a:schemeClr val="tx2">
                    <a:lumMod val="10000"/>
                  </a:schemeClr>
                </a:solidFill>
              </a:rPr>
              <a:t>fit in an upcoming </a:t>
            </a:r>
            <a:r>
              <a:rPr lang="en-US" altLang="en-US" sz="1600" dirty="0" smtClean="0">
                <a:solidFill>
                  <a:schemeClr val="tx2">
                    <a:lumMod val="10000"/>
                  </a:schemeClr>
                </a:solidFill>
              </a:rPr>
              <a:t>iteration</a:t>
            </a:r>
          </a:p>
        </p:txBody>
      </p:sp>
      <p:sp>
        <p:nvSpPr>
          <p:cNvPr id="3" name="Title 2"/>
          <p:cNvSpPr>
            <a:spLocks noGrp="1"/>
          </p:cNvSpPr>
          <p:nvPr>
            <p:ph type="title"/>
          </p:nvPr>
        </p:nvSpPr>
        <p:spPr/>
        <p:txBody>
          <a:bodyPr/>
          <a:lstStyle/>
          <a:p>
            <a:r>
              <a:rPr lang="en-US" dirty="0" smtClean="0">
                <a:solidFill>
                  <a:schemeClr val="tx2">
                    <a:lumMod val="10000"/>
                  </a:schemeClr>
                </a:solidFill>
              </a:rPr>
              <a:t>Grooming the Product Backlog</a:t>
            </a:r>
            <a:endParaRPr lang="en-US" dirty="0">
              <a:solidFill>
                <a:schemeClr val="tx2">
                  <a:lumMod val="10000"/>
                </a:schemeClr>
              </a:solidFill>
            </a:endParaRPr>
          </a:p>
        </p:txBody>
      </p:sp>
      <p:pic>
        <p:nvPicPr>
          <p:cNvPr id="5126" name="Picture 6" descr="http://www.informit.com/content/images/chap6_9780137043293/elementLinks/06fig06.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3152" y="1418429"/>
            <a:ext cx="3515847" cy="29982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grooming the back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4090" y="1583287"/>
            <a:ext cx="1594759" cy="14652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408486" y="4327774"/>
            <a:ext cx="3260725" cy="218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329749" y="4691360"/>
            <a:ext cx="1162050" cy="923330"/>
          </a:xfrm>
          <a:prstGeom prst="rect">
            <a:avLst/>
          </a:prstGeom>
          <a:solidFill>
            <a:schemeClr val="bg1"/>
          </a:solidFill>
          <a:ln>
            <a:solidFill>
              <a:schemeClr val="tx2">
                <a:lumMod val="90000"/>
              </a:schemeClr>
            </a:solidFill>
          </a:ln>
        </p:spPr>
        <p:txBody>
          <a:bodyPr wrap="square" rtlCol="0">
            <a:spAutoFit/>
          </a:bodyPr>
          <a:lstStyle/>
          <a:p>
            <a:pPr algn="ctr"/>
            <a:r>
              <a:rPr lang="en-US" dirty="0" smtClean="0">
                <a:hlinkClick r:id="rId7"/>
              </a:rPr>
              <a:t>Product Backlog Template</a:t>
            </a:r>
            <a:endParaRPr lang="en-US" dirty="0"/>
          </a:p>
        </p:txBody>
      </p:sp>
    </p:spTree>
    <p:extLst>
      <p:ext uri="{BB962C8B-B14F-4D97-AF65-F5344CB8AC3E}">
        <p14:creationId xmlns:p14="http://schemas.microsoft.com/office/powerpoint/2010/main" val="313113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50000"/>
                  </a:schemeClr>
                </a:solidFill>
              </a:rPr>
              <a:t>Always Follow the Ready-Ready Rule</a:t>
            </a:r>
            <a:endParaRPr lang="en-US" dirty="0">
              <a:solidFill>
                <a:schemeClr val="tx2">
                  <a:lumMod val="50000"/>
                </a:schemeClr>
              </a:solidFill>
            </a:endParaRPr>
          </a:p>
        </p:txBody>
      </p:sp>
      <p:sp>
        <p:nvSpPr>
          <p:cNvPr id="3" name="Content Placeholder 2"/>
          <p:cNvSpPr>
            <a:spLocks noGrp="1"/>
          </p:cNvSpPr>
          <p:nvPr>
            <p:ph sz="half" idx="1"/>
          </p:nvPr>
        </p:nvSpPr>
        <p:spPr>
          <a:xfrm>
            <a:off x="326848" y="1478513"/>
            <a:ext cx="8115403" cy="2232250"/>
          </a:xfrm>
        </p:spPr>
        <p:txBody>
          <a:bodyPr/>
          <a:lstStyle/>
          <a:p>
            <a:pPr>
              <a:spcBef>
                <a:spcPts val="1200"/>
              </a:spcBef>
              <a:spcAft>
                <a:spcPts val="1200"/>
              </a:spcAft>
            </a:pPr>
            <a:r>
              <a:rPr lang="en-US" dirty="0" smtClean="0">
                <a:solidFill>
                  <a:schemeClr val="tx2">
                    <a:lumMod val="10000"/>
                  </a:schemeClr>
                </a:solidFill>
              </a:rPr>
              <a:t>We do not want to let user stories into the iteration if they are not ready – that means “fully groomed”</a:t>
            </a:r>
          </a:p>
          <a:p>
            <a:pPr>
              <a:spcBef>
                <a:spcPts val="1200"/>
              </a:spcBef>
              <a:spcAft>
                <a:spcPts val="1200"/>
              </a:spcAft>
            </a:pPr>
            <a:r>
              <a:rPr lang="en-US" dirty="0" smtClean="0">
                <a:solidFill>
                  <a:schemeClr val="tx2">
                    <a:lumMod val="10000"/>
                  </a:schemeClr>
                </a:solidFill>
              </a:rPr>
              <a:t>We do not want to let stories out of the iteration if they are not ready – that means they meet the Definition of Done: they satisfy all of the acceptance criteria</a:t>
            </a:r>
            <a:endParaRPr lang="en-US" dirty="0">
              <a:solidFill>
                <a:schemeClr val="tx2">
                  <a:lumMod val="10000"/>
                </a:schemeClr>
              </a:solidFill>
            </a:endParaRPr>
          </a:p>
        </p:txBody>
      </p:sp>
      <p:sp>
        <p:nvSpPr>
          <p:cNvPr id="4" name="TextBox 3"/>
          <p:cNvSpPr txBox="1"/>
          <p:nvPr/>
        </p:nvSpPr>
        <p:spPr>
          <a:xfrm>
            <a:off x="584792" y="3710763"/>
            <a:ext cx="5188688" cy="2462213"/>
          </a:xfrm>
          <a:prstGeom prst="rect">
            <a:avLst/>
          </a:prstGeom>
          <a:noFill/>
        </p:spPr>
        <p:txBody>
          <a:bodyPr wrap="square" rtlCol="0">
            <a:spAutoFit/>
          </a:bodyPr>
          <a:lstStyle/>
          <a:p>
            <a:r>
              <a:rPr lang="en-US" dirty="0" smtClean="0">
                <a:solidFill>
                  <a:schemeClr val="tx2">
                    <a:lumMod val="10000"/>
                  </a:schemeClr>
                </a:solidFill>
              </a:rPr>
              <a:t>“Fully groomed” means:</a:t>
            </a:r>
          </a:p>
          <a:p>
            <a:pPr marL="285750" indent="-285750">
              <a:spcBef>
                <a:spcPts val="1200"/>
              </a:spcBef>
              <a:buFont typeface="Arial" panose="020B0604020202020204" pitchFamily="34" charset="0"/>
              <a:buChar char="•"/>
            </a:pPr>
            <a:r>
              <a:rPr lang="en-US" dirty="0" smtClean="0">
                <a:solidFill>
                  <a:schemeClr val="accent2">
                    <a:lumMod val="75000"/>
                  </a:schemeClr>
                </a:solidFill>
              </a:rPr>
              <a:t>Prioritized</a:t>
            </a:r>
          </a:p>
          <a:p>
            <a:pPr marL="285750" indent="-285750">
              <a:buFont typeface="Arial" panose="020B0604020202020204" pitchFamily="34" charset="0"/>
              <a:buChar char="•"/>
            </a:pPr>
            <a:r>
              <a:rPr lang="en-US" dirty="0" smtClean="0">
                <a:solidFill>
                  <a:schemeClr val="accent2">
                    <a:lumMod val="75000"/>
                  </a:schemeClr>
                </a:solidFill>
              </a:rPr>
              <a:t>Adhering to the INVEST criteria</a:t>
            </a:r>
          </a:p>
          <a:p>
            <a:pPr marL="285750" indent="-285750">
              <a:buFont typeface="Arial" panose="020B0604020202020204" pitchFamily="34" charset="0"/>
              <a:buChar char="•"/>
            </a:pPr>
            <a:r>
              <a:rPr lang="en-US" dirty="0" smtClean="0">
                <a:solidFill>
                  <a:schemeClr val="accent2">
                    <a:lumMod val="75000"/>
                  </a:schemeClr>
                </a:solidFill>
              </a:rPr>
              <a:t>Include Acceptance Criteria</a:t>
            </a:r>
          </a:p>
          <a:p>
            <a:pPr marL="285750" indent="-285750">
              <a:buFont typeface="Arial" panose="020B0604020202020204" pitchFamily="34" charset="0"/>
              <a:buChar char="•"/>
            </a:pPr>
            <a:r>
              <a:rPr lang="en-US" dirty="0" smtClean="0">
                <a:solidFill>
                  <a:schemeClr val="accent2">
                    <a:lumMod val="75000"/>
                  </a:schemeClr>
                </a:solidFill>
              </a:rPr>
              <a:t>Dependencies identified</a:t>
            </a:r>
          </a:p>
          <a:p>
            <a:pPr marL="285750" indent="-285750">
              <a:buFont typeface="Arial" panose="020B0604020202020204" pitchFamily="34" charset="0"/>
              <a:buChar char="•"/>
            </a:pPr>
            <a:r>
              <a:rPr lang="en-US" dirty="0" smtClean="0">
                <a:solidFill>
                  <a:schemeClr val="accent2">
                    <a:lumMod val="75000"/>
                  </a:schemeClr>
                </a:solidFill>
              </a:rPr>
              <a:t>Estimated</a:t>
            </a:r>
          </a:p>
          <a:p>
            <a:pPr marL="285750" indent="-285750">
              <a:buFont typeface="Arial" panose="020B0604020202020204" pitchFamily="34" charset="0"/>
              <a:buChar char="•"/>
            </a:pPr>
            <a:endParaRPr lang="en-US" dirty="0" smtClean="0">
              <a:solidFill>
                <a:schemeClr val="tx2">
                  <a:lumMod val="10000"/>
                </a:schemeClr>
              </a:solidFill>
            </a:endParaRPr>
          </a:p>
          <a:p>
            <a:endParaRPr lang="en-US" dirty="0">
              <a:solidFill>
                <a:schemeClr val="tx2">
                  <a:lumMod val="10000"/>
                </a:schemeClr>
              </a:solidFill>
            </a:endParaRPr>
          </a:p>
        </p:txBody>
      </p:sp>
      <p:pic>
        <p:nvPicPr>
          <p:cNvPr id="1026" name="Picture 2" descr="http://www.smalldogplace.com/images/shihtzu-with-curl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694" y="3710763"/>
            <a:ext cx="3139854" cy="20958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8465" y="3498112"/>
            <a:ext cx="7772400" cy="2530548"/>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53035" y="5806616"/>
            <a:ext cx="3225563" cy="200055"/>
          </a:xfrm>
          <a:prstGeom prst="rect">
            <a:avLst/>
          </a:prstGeom>
          <a:noFill/>
        </p:spPr>
        <p:txBody>
          <a:bodyPr wrap="none" rtlCol="0">
            <a:spAutoFit/>
          </a:bodyPr>
          <a:lstStyle/>
          <a:p>
            <a:r>
              <a:rPr lang="en-US" sz="700" dirty="0"/>
              <a:t>Image credit: </a:t>
            </a:r>
            <a:r>
              <a:rPr lang="en-US" sz="700" dirty="0">
                <a:hlinkClick r:id="rId3"/>
              </a:rPr>
              <a:t>http://</a:t>
            </a:r>
            <a:r>
              <a:rPr lang="en-US" sz="700" dirty="0" smtClean="0">
                <a:hlinkClick r:id="rId3"/>
              </a:rPr>
              <a:t>www.smalldogplace.com/images/shihtzu-with-curlers.jpg</a:t>
            </a:r>
            <a:r>
              <a:rPr lang="en-US" sz="700" dirty="0" smtClean="0"/>
              <a:t> </a:t>
            </a:r>
            <a:endParaRPr lang="en-US" sz="700" dirty="0"/>
          </a:p>
        </p:txBody>
      </p:sp>
    </p:spTree>
    <p:extLst>
      <p:ext uri="{BB962C8B-B14F-4D97-AF65-F5344CB8AC3E}">
        <p14:creationId xmlns:p14="http://schemas.microsoft.com/office/powerpoint/2010/main" val="1428722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7936" y="2038120"/>
            <a:ext cx="8823232" cy="3738414"/>
          </a:xfrm>
        </p:spPr>
        <p:txBody>
          <a:bodyPr>
            <a:normAutofit/>
          </a:bodyPr>
          <a:lstStyle/>
          <a:p>
            <a:pPr marL="0" indent="0" algn="ctr">
              <a:buNone/>
            </a:pPr>
            <a:r>
              <a:rPr lang="en-US" sz="2800" dirty="0" smtClean="0">
                <a:solidFill>
                  <a:srgbClr val="C00000"/>
                </a:solidFill>
                <a:effectLst>
                  <a:outerShdw blurRad="38100" dist="38100" dir="2700000" algn="tl">
                    <a:srgbClr val="000000">
                      <a:alpha val="43137"/>
                    </a:srgbClr>
                  </a:outerShdw>
                </a:effectLst>
              </a:rPr>
              <a:t>A Working Agreement </a:t>
            </a:r>
            <a:r>
              <a:rPr lang="en-US" sz="2400" dirty="0" smtClean="0">
                <a:solidFill>
                  <a:srgbClr val="C00000"/>
                </a:solidFill>
              </a:rPr>
              <a:t>defines </a:t>
            </a:r>
            <a:r>
              <a:rPr lang="en-US" sz="2400" dirty="0">
                <a:solidFill>
                  <a:srgbClr val="C00000"/>
                </a:solidFill>
              </a:rPr>
              <a:t>the specific </a:t>
            </a:r>
            <a:r>
              <a:rPr lang="en-US" sz="2400" dirty="0" smtClean="0">
                <a:solidFill>
                  <a:srgbClr val="C00000"/>
                </a:solidFill>
              </a:rPr>
              <a:t>rules or </a:t>
            </a:r>
            <a:r>
              <a:rPr lang="en-US" sz="2400" dirty="0">
                <a:solidFill>
                  <a:srgbClr val="C00000"/>
                </a:solidFill>
              </a:rPr>
              <a:t>norms </a:t>
            </a:r>
            <a:r>
              <a:rPr lang="en-US" sz="2400" dirty="0" smtClean="0">
                <a:solidFill>
                  <a:srgbClr val="C00000"/>
                </a:solidFill>
              </a:rPr>
              <a:t/>
            </a:r>
            <a:br>
              <a:rPr lang="en-US" sz="2400" dirty="0" smtClean="0">
                <a:solidFill>
                  <a:srgbClr val="C00000"/>
                </a:solidFill>
              </a:rPr>
            </a:br>
            <a:r>
              <a:rPr lang="en-US" sz="2400" dirty="0" smtClean="0">
                <a:solidFill>
                  <a:srgbClr val="C00000"/>
                </a:solidFill>
              </a:rPr>
              <a:t>that </a:t>
            </a:r>
            <a:r>
              <a:rPr lang="en-US" sz="2400" dirty="0">
                <a:solidFill>
                  <a:srgbClr val="C00000"/>
                </a:solidFill>
              </a:rPr>
              <a:t>the team chooses to adopt </a:t>
            </a:r>
            <a:r>
              <a:rPr lang="en-US" sz="2400" dirty="0" smtClean="0">
                <a:solidFill>
                  <a:srgbClr val="C00000"/>
                </a:solidFill>
              </a:rPr>
              <a:t>to </a:t>
            </a:r>
            <a:r>
              <a:rPr lang="en-US" sz="2400" dirty="0">
                <a:solidFill>
                  <a:srgbClr val="C00000"/>
                </a:solidFill>
              </a:rPr>
              <a:t>assure their </a:t>
            </a:r>
            <a:r>
              <a:rPr lang="en-US" sz="2400" dirty="0" smtClean="0">
                <a:solidFill>
                  <a:srgbClr val="C00000"/>
                </a:solidFill>
              </a:rPr>
              <a:t>effectiveness</a:t>
            </a:r>
            <a:endParaRPr lang="en-US" sz="2400" dirty="0" smtClean="0"/>
          </a:p>
          <a:p>
            <a:pPr marL="393700" lvl="2" indent="0">
              <a:buNone/>
            </a:pPr>
            <a:r>
              <a:rPr lang="en-US" sz="2400" dirty="0" smtClean="0"/>
              <a:t>For example:</a:t>
            </a:r>
          </a:p>
          <a:p>
            <a:pPr marL="515938" lvl="2" indent="-120650"/>
            <a:r>
              <a:rPr lang="en-US" sz="2000" dirty="0" smtClean="0"/>
              <a:t>Be present, engaged </a:t>
            </a:r>
          </a:p>
          <a:p>
            <a:pPr marL="515938" lvl="2" indent="-120650"/>
            <a:r>
              <a:rPr lang="en-US" sz="2000" dirty="0" smtClean="0"/>
              <a:t>Participate</a:t>
            </a:r>
          </a:p>
          <a:p>
            <a:pPr marL="515938" lvl="2" indent="-120650"/>
            <a:r>
              <a:rPr lang="en-US" sz="2000" dirty="0" smtClean="0"/>
              <a:t>No multitasking</a:t>
            </a:r>
          </a:p>
          <a:p>
            <a:pPr marL="515938" lvl="2" indent="-120650"/>
            <a:r>
              <a:rPr lang="en-US" sz="2000" b="1" dirty="0" smtClean="0"/>
              <a:t>What else will make this training effective and efficient?</a:t>
            </a:r>
          </a:p>
          <a:p>
            <a:endParaRPr lang="en-US" sz="2400" dirty="0"/>
          </a:p>
        </p:txBody>
      </p:sp>
      <p:sp>
        <p:nvSpPr>
          <p:cNvPr id="4" name="Oval Callout 3"/>
          <p:cNvSpPr/>
          <p:nvPr/>
        </p:nvSpPr>
        <p:spPr>
          <a:xfrm>
            <a:off x="4176215" y="150126"/>
            <a:ext cx="4503761" cy="1542197"/>
          </a:xfrm>
          <a:prstGeom prst="wedgeEllipseCallout">
            <a:avLst>
              <a:gd name="adj1" fmla="val -73354"/>
              <a:gd name="adj2" fmla="val 74889"/>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10000"/>
                  </a:schemeClr>
                </a:solidFill>
              </a:rPr>
              <a:t>What’s Our Working Agreement?</a:t>
            </a:r>
          </a:p>
        </p:txBody>
      </p:sp>
    </p:spTree>
    <p:extLst>
      <p:ext uri="{BB962C8B-B14F-4D97-AF65-F5344CB8AC3E}">
        <p14:creationId xmlns:p14="http://schemas.microsoft.com/office/powerpoint/2010/main" val="10295920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lumMod val="10000"/>
                  </a:schemeClr>
                </a:solidFill>
              </a:rPr>
              <a:t>Iteration Planning</a:t>
            </a:r>
            <a:endParaRPr lang="en-US" dirty="0">
              <a:solidFill>
                <a:schemeClr val="tx2">
                  <a:lumMod val="10000"/>
                </a:schemeClr>
              </a:solidFill>
            </a:endParaRPr>
          </a:p>
        </p:txBody>
      </p:sp>
      <p:sp>
        <p:nvSpPr>
          <p:cNvPr id="2" name="Content Placeholder 1"/>
          <p:cNvSpPr>
            <a:spLocks noGrp="1"/>
          </p:cNvSpPr>
          <p:nvPr>
            <p:ph sz="half" idx="1"/>
          </p:nvPr>
        </p:nvSpPr>
        <p:spPr>
          <a:xfrm>
            <a:off x="298273" y="1421363"/>
            <a:ext cx="4268613" cy="5049120"/>
          </a:xfrm>
        </p:spPr>
        <p:txBody>
          <a:bodyPr>
            <a:normAutofit lnSpcReduction="10000"/>
          </a:bodyPr>
          <a:lstStyle/>
          <a:p>
            <a:pPr>
              <a:spcBef>
                <a:spcPts val="600"/>
              </a:spcBef>
              <a:spcAft>
                <a:spcPts val="600"/>
              </a:spcAft>
            </a:pPr>
            <a:r>
              <a:rPr lang="en-US" sz="1600" dirty="0" smtClean="0">
                <a:solidFill>
                  <a:schemeClr val="tx2">
                    <a:lumMod val="10000"/>
                  </a:schemeClr>
                </a:solidFill>
              </a:rPr>
              <a:t>A meeting before an Iteration starts to identify </a:t>
            </a:r>
            <a:r>
              <a:rPr lang="en-US" sz="1600" dirty="0">
                <a:solidFill>
                  <a:schemeClr val="tx2">
                    <a:lumMod val="10000"/>
                  </a:schemeClr>
                </a:solidFill>
              </a:rPr>
              <a:t>the stories that will be </a:t>
            </a:r>
            <a:r>
              <a:rPr lang="en-US" sz="1600" dirty="0" smtClean="0">
                <a:solidFill>
                  <a:schemeClr val="tx2">
                    <a:lumMod val="10000"/>
                  </a:schemeClr>
                </a:solidFill>
              </a:rPr>
              <a:t>implemented, and </a:t>
            </a:r>
            <a:r>
              <a:rPr lang="en-US" sz="1600" dirty="0">
                <a:solidFill>
                  <a:schemeClr val="tx2">
                    <a:lumMod val="10000"/>
                  </a:schemeClr>
                </a:solidFill>
              </a:rPr>
              <a:t>to break each of them down into specific technical </a:t>
            </a:r>
            <a:r>
              <a:rPr lang="en-US" sz="1600" dirty="0" smtClean="0">
                <a:solidFill>
                  <a:schemeClr val="tx2">
                    <a:lumMod val="10000"/>
                  </a:schemeClr>
                </a:solidFill>
              </a:rPr>
              <a:t>tasks. The VTF &amp; Delivery Team attends. </a:t>
            </a:r>
          </a:p>
          <a:p>
            <a:pPr>
              <a:spcBef>
                <a:spcPts val="600"/>
              </a:spcBef>
              <a:spcAft>
                <a:spcPts val="600"/>
              </a:spcAft>
            </a:pPr>
            <a:r>
              <a:rPr lang="en-US" sz="1600" dirty="0" smtClean="0">
                <a:solidFill>
                  <a:schemeClr val="tx2">
                    <a:lumMod val="10000"/>
                  </a:schemeClr>
                </a:solidFill>
              </a:rPr>
              <a:t>The </a:t>
            </a:r>
            <a:r>
              <a:rPr lang="en-US" sz="1600" dirty="0">
                <a:solidFill>
                  <a:schemeClr val="tx2">
                    <a:lumMod val="10000"/>
                  </a:schemeClr>
                </a:solidFill>
              </a:rPr>
              <a:t>result is an iteration backlog of stories, defects, tasks, and acceptance </a:t>
            </a:r>
            <a:r>
              <a:rPr lang="en-US" sz="1600" dirty="0" smtClean="0">
                <a:solidFill>
                  <a:schemeClr val="tx2">
                    <a:lumMod val="10000"/>
                  </a:schemeClr>
                </a:solidFill>
              </a:rPr>
              <a:t>tests</a:t>
            </a:r>
          </a:p>
          <a:p>
            <a:pPr>
              <a:spcBef>
                <a:spcPts val="600"/>
              </a:spcBef>
              <a:spcAft>
                <a:spcPts val="600"/>
              </a:spcAft>
            </a:pPr>
            <a:r>
              <a:rPr lang="en-US" sz="1600" dirty="0" smtClean="0">
                <a:solidFill>
                  <a:schemeClr val="tx2">
                    <a:lumMod val="10000"/>
                  </a:schemeClr>
                </a:solidFill>
              </a:rPr>
              <a:t>The VTF presents </a:t>
            </a:r>
            <a:r>
              <a:rPr lang="en-US" sz="1600" dirty="0">
                <a:solidFill>
                  <a:schemeClr val="tx2">
                    <a:lumMod val="10000"/>
                  </a:schemeClr>
                </a:solidFill>
              </a:rPr>
              <a:t>the </a:t>
            </a:r>
            <a:r>
              <a:rPr lang="en-US" sz="1600" dirty="0" smtClean="0">
                <a:solidFill>
                  <a:schemeClr val="tx2">
                    <a:lumMod val="10000"/>
                  </a:schemeClr>
                </a:solidFill>
              </a:rPr>
              <a:t>highest value stories </a:t>
            </a:r>
            <a:r>
              <a:rPr lang="en-US" sz="1600" dirty="0">
                <a:solidFill>
                  <a:schemeClr val="tx2">
                    <a:lumMod val="10000"/>
                  </a:schemeClr>
                </a:solidFill>
              </a:rPr>
              <a:t>they are </a:t>
            </a:r>
            <a:r>
              <a:rPr lang="en-US" sz="1600" dirty="0" smtClean="0">
                <a:solidFill>
                  <a:schemeClr val="tx2">
                    <a:lumMod val="10000"/>
                  </a:schemeClr>
                </a:solidFill>
              </a:rPr>
              <a:t>considering for </a:t>
            </a:r>
            <a:r>
              <a:rPr lang="en-US" sz="1600" dirty="0">
                <a:solidFill>
                  <a:schemeClr val="tx2">
                    <a:lumMod val="10000"/>
                  </a:schemeClr>
                </a:solidFill>
              </a:rPr>
              <a:t>the iteration to the </a:t>
            </a:r>
            <a:r>
              <a:rPr lang="en-US" sz="1600" dirty="0" smtClean="0">
                <a:solidFill>
                  <a:schemeClr val="tx2">
                    <a:lumMod val="10000"/>
                  </a:schemeClr>
                </a:solidFill>
              </a:rPr>
              <a:t>team  </a:t>
            </a:r>
          </a:p>
          <a:p>
            <a:pPr>
              <a:spcBef>
                <a:spcPts val="600"/>
              </a:spcBef>
              <a:spcAft>
                <a:spcPts val="600"/>
              </a:spcAft>
            </a:pPr>
            <a:r>
              <a:rPr lang="en-US" sz="1600" dirty="0" smtClean="0">
                <a:solidFill>
                  <a:schemeClr val="tx2">
                    <a:lumMod val="10000"/>
                  </a:schemeClr>
                </a:solidFill>
              </a:rPr>
              <a:t>Each story is discussed to clarify its meaning and scope  </a:t>
            </a:r>
          </a:p>
          <a:p>
            <a:pPr>
              <a:spcBef>
                <a:spcPts val="600"/>
              </a:spcBef>
              <a:spcAft>
                <a:spcPts val="600"/>
              </a:spcAft>
            </a:pPr>
            <a:r>
              <a:rPr lang="en-US" sz="1600" dirty="0" smtClean="0">
                <a:solidFill>
                  <a:schemeClr val="tx2">
                    <a:lumMod val="10000"/>
                  </a:schemeClr>
                </a:solidFill>
              </a:rPr>
              <a:t>Existing </a:t>
            </a:r>
            <a:r>
              <a:rPr lang="en-US" sz="1600" dirty="0">
                <a:solidFill>
                  <a:schemeClr val="tx2">
                    <a:lumMod val="10000"/>
                  </a:schemeClr>
                </a:solidFill>
              </a:rPr>
              <a:t>story estimates may be adjusted if during story clarification, new information comes to light that changes them significantly.  </a:t>
            </a:r>
          </a:p>
          <a:p>
            <a:pPr>
              <a:spcBef>
                <a:spcPts val="600"/>
              </a:spcBef>
              <a:spcAft>
                <a:spcPts val="600"/>
              </a:spcAft>
            </a:pPr>
            <a:r>
              <a:rPr lang="en-US" sz="1600" dirty="0">
                <a:solidFill>
                  <a:schemeClr val="tx2">
                    <a:lumMod val="10000"/>
                  </a:schemeClr>
                </a:solidFill>
              </a:rPr>
              <a:t>The team then </a:t>
            </a:r>
            <a:r>
              <a:rPr lang="en-US" sz="1600" dirty="0" smtClean="0">
                <a:solidFill>
                  <a:schemeClr val="tx2">
                    <a:lumMod val="10000"/>
                  </a:schemeClr>
                </a:solidFill>
              </a:rPr>
              <a:t>accepts </a:t>
            </a:r>
            <a:r>
              <a:rPr lang="en-US" sz="1600" dirty="0">
                <a:solidFill>
                  <a:schemeClr val="tx2">
                    <a:lumMod val="10000"/>
                  </a:schemeClr>
                </a:solidFill>
              </a:rPr>
              <a:t>the stories they feel they can complete within the iteration</a:t>
            </a:r>
            <a:endParaRPr lang="en-US" sz="1600" dirty="0"/>
          </a:p>
          <a:p>
            <a:pPr>
              <a:spcBef>
                <a:spcPts val="600"/>
              </a:spcBef>
              <a:spcAft>
                <a:spcPts val="600"/>
              </a:spcAft>
            </a:pPr>
            <a:endParaRPr lang="en-US" sz="1600" dirty="0">
              <a:solidFill>
                <a:schemeClr val="tx2">
                  <a:lumMod val="10000"/>
                </a:schemeClr>
              </a:solidFill>
            </a:endParaRPr>
          </a:p>
        </p:txBody>
      </p:sp>
      <p:pic>
        <p:nvPicPr>
          <p:cNvPr id="4100" name="Picture 4" descr="http://assets.devx.com/articlefigs/43937figure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461" y="1691945"/>
            <a:ext cx="4348513" cy="32654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53607" y="3146822"/>
            <a:ext cx="1041770" cy="523220"/>
          </a:xfrm>
          <a:prstGeom prst="rect">
            <a:avLst/>
          </a:prstGeom>
          <a:solidFill>
            <a:schemeClr val="bg1"/>
          </a:solidFill>
        </p:spPr>
        <p:txBody>
          <a:bodyPr wrap="square" anchor="ctr">
            <a:spAutoFit/>
          </a:bodyPr>
          <a:lstStyle/>
          <a:p>
            <a:pPr algn="ctr"/>
            <a:r>
              <a:rPr lang="en-US" sz="1400" dirty="0" smtClean="0">
                <a:solidFill>
                  <a:schemeClr val="tx2">
                    <a:lumMod val="10000"/>
                  </a:schemeClr>
                </a:solidFill>
              </a:rPr>
              <a:t>Iteration: </a:t>
            </a:r>
            <a:br>
              <a:rPr lang="en-US" sz="1400" dirty="0" smtClean="0">
                <a:solidFill>
                  <a:schemeClr val="tx2">
                    <a:lumMod val="10000"/>
                  </a:schemeClr>
                </a:solidFill>
              </a:rPr>
            </a:br>
            <a:r>
              <a:rPr lang="en-US" sz="1400" dirty="0" smtClean="0">
                <a:solidFill>
                  <a:schemeClr val="tx2">
                    <a:lumMod val="10000"/>
                  </a:schemeClr>
                </a:solidFill>
              </a:rPr>
              <a:t>2 weeks</a:t>
            </a:r>
            <a:endParaRPr lang="en-US" sz="1400" dirty="0"/>
          </a:p>
        </p:txBody>
      </p:sp>
    </p:spTree>
    <p:extLst>
      <p:ext uri="{BB962C8B-B14F-4D97-AF65-F5344CB8AC3E}">
        <p14:creationId xmlns:p14="http://schemas.microsoft.com/office/powerpoint/2010/main" val="14779698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8158" y="190104"/>
            <a:ext cx="6293232" cy="887884"/>
          </a:xfrm>
        </p:spPr>
        <p:txBody>
          <a:bodyPr/>
          <a:lstStyle/>
          <a:p>
            <a:r>
              <a:rPr lang="en-US" dirty="0" smtClean="0">
                <a:solidFill>
                  <a:schemeClr val="tx2">
                    <a:lumMod val="10000"/>
                  </a:schemeClr>
                </a:solidFill>
              </a:rPr>
              <a:t>Parallel Activities During Iterations</a:t>
            </a:r>
            <a:endParaRPr lang="en-US" dirty="0">
              <a:solidFill>
                <a:schemeClr val="tx2">
                  <a:lumMod val="10000"/>
                </a:schemeClr>
              </a:solidFill>
            </a:endParaRPr>
          </a:p>
        </p:txBody>
      </p:sp>
      <p:graphicFrame>
        <p:nvGraphicFramePr>
          <p:cNvPr id="9" name="Table 8"/>
          <p:cNvGraphicFramePr>
            <a:graphicFrameLocks noGrp="1"/>
          </p:cNvGraphicFramePr>
          <p:nvPr/>
        </p:nvGraphicFramePr>
        <p:xfrm>
          <a:off x="402769" y="1436914"/>
          <a:ext cx="8392455" cy="4919096"/>
        </p:xfrm>
        <a:graphic>
          <a:graphicData uri="http://schemas.openxmlformats.org/drawingml/2006/table">
            <a:tbl>
              <a:tblPr firstRow="1" bandRow="1">
                <a:tableStyleId>{5C22544A-7EE6-4342-B048-85BDC9FD1C3A}</a:tableStyleId>
              </a:tblPr>
              <a:tblGrid>
                <a:gridCol w="1678491"/>
                <a:gridCol w="1678491"/>
                <a:gridCol w="1678491"/>
                <a:gridCol w="1678491"/>
                <a:gridCol w="1678491"/>
              </a:tblGrid>
              <a:tr h="614887">
                <a:tc>
                  <a:txBody>
                    <a:bodyPr/>
                    <a:lstStyle/>
                    <a:p>
                      <a:pPr algn="ctr"/>
                      <a:r>
                        <a:rPr lang="en-US" sz="1100" dirty="0" smtClean="0">
                          <a:solidFill>
                            <a:srgbClr val="080808"/>
                          </a:solidFill>
                        </a:rPr>
                        <a:t>Monday</a:t>
                      </a:r>
                      <a:endParaRPr lang="en-US" sz="1100" dirty="0">
                        <a:solidFill>
                          <a:srgbClr val="0808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smtClean="0">
                          <a:solidFill>
                            <a:srgbClr val="080808"/>
                          </a:solidFill>
                        </a:rPr>
                        <a:t>Tuesday</a:t>
                      </a:r>
                      <a:endParaRPr lang="en-US" sz="1100" dirty="0">
                        <a:solidFill>
                          <a:srgbClr val="0808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smtClean="0">
                          <a:solidFill>
                            <a:srgbClr val="080808"/>
                          </a:solidFill>
                        </a:rPr>
                        <a:t>Wednesday</a:t>
                      </a:r>
                      <a:endParaRPr lang="en-US" sz="1100" dirty="0">
                        <a:solidFill>
                          <a:srgbClr val="0808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smtClean="0">
                          <a:solidFill>
                            <a:srgbClr val="080808"/>
                          </a:solidFill>
                        </a:rPr>
                        <a:t>Thursday</a:t>
                      </a:r>
                      <a:endParaRPr lang="en-US" sz="1100" dirty="0">
                        <a:solidFill>
                          <a:srgbClr val="0808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dirty="0" smtClean="0">
                          <a:solidFill>
                            <a:srgbClr val="080808"/>
                          </a:solidFill>
                        </a:rPr>
                        <a:t>Friday</a:t>
                      </a:r>
                      <a:endParaRPr lang="en-US" sz="1100" dirty="0">
                        <a:solidFill>
                          <a:srgbClr val="0808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4887">
                <a:tc>
                  <a:txBody>
                    <a:bodyPr/>
                    <a:lstStyle/>
                    <a:p>
                      <a:pPr algn="ctr"/>
                      <a:r>
                        <a:rPr lang="en-US" sz="1100" dirty="0" smtClean="0">
                          <a:solidFill>
                            <a:srgbClr val="080808"/>
                          </a:solidFill>
                        </a:rPr>
                        <a:t>Iteration 0</a:t>
                      </a:r>
                      <a:endParaRPr lang="en-US" sz="1100" dirty="0">
                        <a:solidFill>
                          <a:srgbClr val="0808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en-US" sz="1100" dirty="0">
                        <a:solidFill>
                          <a:srgbClr val="0808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100" dirty="0" smtClean="0">
                          <a:solidFill>
                            <a:srgbClr val="080808"/>
                          </a:solidFill>
                        </a:rPr>
                        <a:t>Iteration 1</a:t>
                      </a:r>
                      <a:endParaRPr lang="en-US" sz="1100" dirty="0">
                        <a:solidFill>
                          <a:srgbClr val="0808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100" dirty="0">
                        <a:solidFill>
                          <a:srgbClr val="0808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100" dirty="0">
                        <a:solidFill>
                          <a:srgbClr val="0808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614887">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614887">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614887">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614887">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r h="614887">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r h="614887">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100" dirty="0" smtClean="0">
                          <a:solidFill>
                            <a:srgbClr val="080808"/>
                          </a:solidFill>
                        </a:rPr>
                        <a:t>Iteration 3</a:t>
                      </a: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100" dirty="0" smtClean="0">
                          <a:solidFill>
                            <a:srgbClr val="080808"/>
                          </a:solidFill>
                        </a:rPr>
                        <a:t>Stabilization</a:t>
                      </a:r>
                      <a:endParaRPr lang="en-US" sz="1100" dirty="0">
                        <a:solidFill>
                          <a:srgbClr val="08080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US" sz="1100" dirty="0">
                        <a:solidFill>
                          <a:srgbClr val="08080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bl>
          </a:graphicData>
        </a:graphic>
      </p:graphicFrame>
      <p:sp>
        <p:nvSpPr>
          <p:cNvPr id="11" name="TextBox 10"/>
          <p:cNvSpPr txBox="1"/>
          <p:nvPr/>
        </p:nvSpPr>
        <p:spPr>
          <a:xfrm>
            <a:off x="3780657" y="3282625"/>
            <a:ext cx="1640432" cy="411480"/>
          </a:xfrm>
          <a:prstGeom prst="rect">
            <a:avLst/>
          </a:prstGeom>
          <a:solidFill>
            <a:schemeClr val="accent3">
              <a:lumMod val="20000"/>
              <a:lumOff val="80000"/>
            </a:schemeClr>
          </a:solidFill>
          <a:ln>
            <a:solidFill>
              <a:srgbClr val="080808"/>
            </a:solidFill>
          </a:ln>
        </p:spPr>
        <p:txBody>
          <a:bodyPr wrap="square" rtlCol="0">
            <a:spAutoFit/>
          </a:bodyPr>
          <a:lstStyle/>
          <a:p>
            <a:pPr algn="ctr"/>
            <a:r>
              <a:rPr lang="en-US" sz="1200" dirty="0" smtClean="0">
                <a:solidFill>
                  <a:srgbClr val="080808"/>
                </a:solidFill>
              </a:rPr>
              <a:t>Iteration 1</a:t>
            </a:r>
            <a:endParaRPr lang="en-US" sz="1200" dirty="0">
              <a:solidFill>
                <a:srgbClr val="080808"/>
              </a:solidFill>
            </a:endParaRPr>
          </a:p>
        </p:txBody>
      </p:sp>
      <p:sp>
        <p:nvSpPr>
          <p:cNvPr id="12" name="TextBox 11"/>
          <p:cNvSpPr txBox="1"/>
          <p:nvPr/>
        </p:nvSpPr>
        <p:spPr>
          <a:xfrm>
            <a:off x="3780653" y="3610037"/>
            <a:ext cx="1640432" cy="276999"/>
          </a:xfrm>
          <a:prstGeom prst="rect">
            <a:avLst/>
          </a:prstGeom>
          <a:solidFill>
            <a:schemeClr val="accent1">
              <a:lumMod val="20000"/>
              <a:lumOff val="80000"/>
            </a:schemeClr>
          </a:solidFill>
          <a:ln>
            <a:solidFill>
              <a:srgbClr val="080808"/>
            </a:solidFill>
          </a:ln>
        </p:spPr>
        <p:txBody>
          <a:bodyPr wrap="square" rtlCol="0" anchor="ctr">
            <a:spAutoFit/>
          </a:bodyPr>
          <a:lstStyle/>
          <a:p>
            <a:pPr algn="ctr"/>
            <a:r>
              <a:rPr lang="en-US" sz="1200" dirty="0" smtClean="0">
                <a:solidFill>
                  <a:srgbClr val="080808"/>
                </a:solidFill>
              </a:rPr>
              <a:t>Iteration 2</a:t>
            </a:r>
            <a:endParaRPr lang="en-US" sz="1200" dirty="0">
              <a:solidFill>
                <a:srgbClr val="080808"/>
              </a:solidFill>
            </a:endParaRPr>
          </a:p>
        </p:txBody>
      </p:sp>
      <p:sp>
        <p:nvSpPr>
          <p:cNvPr id="13" name="TextBox 12"/>
          <p:cNvSpPr txBox="1"/>
          <p:nvPr/>
        </p:nvSpPr>
        <p:spPr>
          <a:xfrm>
            <a:off x="3780653" y="4501829"/>
            <a:ext cx="1640432" cy="411480"/>
          </a:xfrm>
          <a:prstGeom prst="rect">
            <a:avLst/>
          </a:prstGeom>
          <a:solidFill>
            <a:schemeClr val="accent1">
              <a:lumMod val="20000"/>
              <a:lumOff val="80000"/>
            </a:schemeClr>
          </a:solidFill>
          <a:ln>
            <a:solidFill>
              <a:srgbClr val="080808"/>
            </a:solidFill>
          </a:ln>
        </p:spPr>
        <p:txBody>
          <a:bodyPr wrap="square" rtlCol="0" anchor="ctr">
            <a:spAutoFit/>
          </a:bodyPr>
          <a:lstStyle/>
          <a:p>
            <a:pPr algn="ctr"/>
            <a:r>
              <a:rPr lang="en-US" sz="1200" dirty="0" smtClean="0">
                <a:solidFill>
                  <a:srgbClr val="080808"/>
                </a:solidFill>
              </a:rPr>
              <a:t>Iteration 2</a:t>
            </a:r>
            <a:endParaRPr lang="en-US" sz="1200" dirty="0">
              <a:solidFill>
                <a:srgbClr val="080808"/>
              </a:solidFill>
            </a:endParaRPr>
          </a:p>
        </p:txBody>
      </p:sp>
      <p:sp>
        <p:nvSpPr>
          <p:cNvPr id="14" name="TextBox 13"/>
          <p:cNvSpPr txBox="1"/>
          <p:nvPr/>
        </p:nvSpPr>
        <p:spPr>
          <a:xfrm>
            <a:off x="3780649" y="4852101"/>
            <a:ext cx="1640432" cy="276999"/>
          </a:xfrm>
          <a:prstGeom prst="rect">
            <a:avLst/>
          </a:prstGeom>
          <a:solidFill>
            <a:schemeClr val="accent2">
              <a:lumMod val="20000"/>
              <a:lumOff val="80000"/>
            </a:schemeClr>
          </a:solidFill>
          <a:ln>
            <a:solidFill>
              <a:srgbClr val="080808"/>
            </a:solidFill>
          </a:ln>
        </p:spPr>
        <p:txBody>
          <a:bodyPr wrap="square" rtlCol="0" anchor="ctr">
            <a:spAutoFit/>
          </a:bodyPr>
          <a:lstStyle/>
          <a:p>
            <a:pPr algn="ctr"/>
            <a:r>
              <a:rPr lang="en-US" sz="1200" dirty="0" smtClean="0">
                <a:solidFill>
                  <a:srgbClr val="080808"/>
                </a:solidFill>
              </a:rPr>
              <a:t>Iteration 3</a:t>
            </a:r>
            <a:endParaRPr lang="en-US" sz="1200" dirty="0">
              <a:solidFill>
                <a:srgbClr val="080808"/>
              </a:solidFill>
            </a:endParaRPr>
          </a:p>
        </p:txBody>
      </p:sp>
      <p:sp>
        <p:nvSpPr>
          <p:cNvPr id="15" name="Rounded Rectangular Callout 14"/>
          <p:cNvSpPr/>
          <p:nvPr/>
        </p:nvSpPr>
        <p:spPr>
          <a:xfrm>
            <a:off x="940254" y="2497754"/>
            <a:ext cx="2275114" cy="990611"/>
          </a:xfrm>
          <a:prstGeom prst="wedgeRoundRectCallout">
            <a:avLst>
              <a:gd name="adj1" fmla="val 84641"/>
              <a:gd name="adj2" fmla="val 44204"/>
              <a:gd name="adj3" fmla="val 16667"/>
            </a:avLst>
          </a:prstGeom>
          <a:solidFill>
            <a:srgbClr val="92D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2">
                    <a:lumMod val="10000"/>
                  </a:schemeClr>
                </a:solidFill>
              </a:rPr>
              <a:t>Current Iteration Wrap Up</a:t>
            </a:r>
          </a:p>
          <a:p>
            <a:pPr marL="119063" indent="-119063">
              <a:buFont typeface="Arial" pitchFamily="34" charset="0"/>
              <a:buChar char="•"/>
            </a:pPr>
            <a:r>
              <a:rPr lang="en-US" sz="1200" dirty="0" smtClean="0">
                <a:solidFill>
                  <a:schemeClr val="tx2">
                    <a:lumMod val="10000"/>
                  </a:schemeClr>
                </a:solidFill>
              </a:rPr>
              <a:t>Iteration Review</a:t>
            </a:r>
          </a:p>
          <a:p>
            <a:pPr marL="119063" indent="-119063">
              <a:buFont typeface="Arial" pitchFamily="34" charset="0"/>
              <a:buChar char="•"/>
            </a:pPr>
            <a:r>
              <a:rPr lang="en-US" sz="1200" dirty="0" smtClean="0">
                <a:solidFill>
                  <a:schemeClr val="tx2">
                    <a:lumMod val="10000"/>
                  </a:schemeClr>
                </a:solidFill>
              </a:rPr>
              <a:t>Demo</a:t>
            </a:r>
          </a:p>
          <a:p>
            <a:pPr marL="119063" indent="-119063">
              <a:buFont typeface="Arial" pitchFamily="34" charset="0"/>
              <a:buChar char="•"/>
            </a:pPr>
            <a:r>
              <a:rPr lang="en-US" sz="1200" dirty="0" smtClean="0">
                <a:solidFill>
                  <a:schemeClr val="tx2">
                    <a:lumMod val="10000"/>
                  </a:schemeClr>
                </a:solidFill>
              </a:rPr>
              <a:t>Retrospective</a:t>
            </a:r>
          </a:p>
          <a:p>
            <a:endParaRPr lang="en-US" sz="1200" dirty="0">
              <a:solidFill>
                <a:schemeClr val="tx2">
                  <a:lumMod val="10000"/>
                </a:schemeClr>
              </a:solidFill>
            </a:endParaRPr>
          </a:p>
        </p:txBody>
      </p:sp>
      <p:sp>
        <p:nvSpPr>
          <p:cNvPr id="16" name="Rounded Rectangular Callout 15"/>
          <p:cNvSpPr/>
          <p:nvPr/>
        </p:nvSpPr>
        <p:spPr>
          <a:xfrm>
            <a:off x="5739887" y="4006523"/>
            <a:ext cx="2762250" cy="1346527"/>
          </a:xfrm>
          <a:prstGeom prst="wedgeRoundRectCallout">
            <a:avLst>
              <a:gd name="adj1" fmla="val -68127"/>
              <a:gd name="adj2" fmla="val -62944"/>
              <a:gd name="adj3" fmla="val 16667"/>
            </a:avLst>
          </a:prstGeom>
          <a:solidFill>
            <a:srgbClr val="92D05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2">
                    <a:lumMod val="10000"/>
                  </a:schemeClr>
                </a:solidFill>
              </a:rPr>
              <a:t>Next Iteration Planning</a:t>
            </a:r>
          </a:p>
          <a:p>
            <a:pPr marL="119063" indent="-119063">
              <a:buFont typeface="Arial" pitchFamily="34" charset="0"/>
              <a:buChar char="•"/>
            </a:pPr>
            <a:r>
              <a:rPr lang="en-US" sz="1200" dirty="0" smtClean="0">
                <a:solidFill>
                  <a:schemeClr val="tx2">
                    <a:lumMod val="10000"/>
                  </a:schemeClr>
                </a:solidFill>
              </a:rPr>
              <a:t>Review the requested stories and confirm estimates</a:t>
            </a:r>
          </a:p>
          <a:p>
            <a:pPr marL="119063" indent="-119063">
              <a:buFont typeface="Arial" pitchFamily="34" charset="0"/>
              <a:buChar char="•"/>
            </a:pPr>
            <a:r>
              <a:rPr lang="en-US" sz="1200" dirty="0" smtClean="0">
                <a:solidFill>
                  <a:schemeClr val="tx2">
                    <a:lumMod val="10000"/>
                  </a:schemeClr>
                </a:solidFill>
              </a:rPr>
              <a:t>Create and estimate tech tasks</a:t>
            </a:r>
          </a:p>
          <a:p>
            <a:pPr marL="119063" indent="-119063">
              <a:buFont typeface="Arial" pitchFamily="34" charset="0"/>
              <a:buChar char="•"/>
            </a:pPr>
            <a:r>
              <a:rPr lang="en-US" sz="1200" dirty="0" smtClean="0">
                <a:solidFill>
                  <a:schemeClr val="tx2">
                    <a:lumMod val="10000"/>
                  </a:schemeClr>
                </a:solidFill>
              </a:rPr>
              <a:t>Accept stories into iteration based on capacity</a:t>
            </a:r>
          </a:p>
          <a:p>
            <a:pPr marL="119063" indent="-119063">
              <a:buFont typeface="Arial" pitchFamily="34" charset="0"/>
              <a:buChar char="•"/>
            </a:pPr>
            <a:endParaRPr lang="en-US" sz="1200" dirty="0" smtClean="0">
              <a:solidFill>
                <a:schemeClr val="tx2">
                  <a:lumMod val="10000"/>
                </a:schemeClr>
              </a:solidFill>
            </a:endParaRPr>
          </a:p>
          <a:p>
            <a:endParaRPr lang="en-US" sz="1200" dirty="0">
              <a:solidFill>
                <a:schemeClr val="tx2">
                  <a:lumMod val="10000"/>
                </a:schemeClr>
              </a:solidFill>
            </a:endParaRPr>
          </a:p>
        </p:txBody>
      </p:sp>
      <p:sp>
        <p:nvSpPr>
          <p:cNvPr id="17" name="TextBox 16"/>
          <p:cNvSpPr txBox="1"/>
          <p:nvPr/>
        </p:nvSpPr>
        <p:spPr>
          <a:xfrm>
            <a:off x="1088569" y="6171344"/>
            <a:ext cx="7413568" cy="369332"/>
          </a:xfrm>
          <a:prstGeom prst="rect">
            <a:avLst/>
          </a:prstGeom>
          <a:solidFill>
            <a:schemeClr val="tx1">
              <a:lumMod val="75000"/>
            </a:schemeClr>
          </a:solidFill>
        </p:spPr>
        <p:txBody>
          <a:bodyPr wrap="none" rtlCol="0">
            <a:spAutoFit/>
          </a:bodyPr>
          <a:lstStyle/>
          <a:p>
            <a:r>
              <a:rPr lang="en-US" i="1" dirty="0" smtClean="0">
                <a:solidFill>
                  <a:schemeClr val="bg1"/>
                </a:solidFill>
              </a:rPr>
              <a:t>Agile Core Team and Business Team are planning ahead 1-2 iterations</a:t>
            </a:r>
            <a:endParaRPr lang="en-US" i="1" dirty="0">
              <a:solidFill>
                <a:schemeClr val="bg1"/>
              </a:solidFill>
            </a:endParaRPr>
          </a:p>
        </p:txBody>
      </p:sp>
    </p:spTree>
    <p:extLst>
      <p:ext uri="{BB962C8B-B14F-4D97-AF65-F5344CB8AC3E}">
        <p14:creationId xmlns:p14="http://schemas.microsoft.com/office/powerpoint/2010/main" val="41087724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810" y="1811787"/>
            <a:ext cx="4356738" cy="3587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solidFill>
                  <a:schemeClr val="tx2">
                    <a:lumMod val="10000"/>
                  </a:schemeClr>
                </a:solidFill>
              </a:rPr>
              <a:t>Information </a:t>
            </a:r>
            <a:br>
              <a:rPr lang="en-US" dirty="0" smtClean="0">
                <a:solidFill>
                  <a:schemeClr val="tx2">
                    <a:lumMod val="10000"/>
                  </a:schemeClr>
                </a:solidFill>
              </a:rPr>
            </a:br>
            <a:r>
              <a:rPr lang="en-US" dirty="0" smtClean="0">
                <a:solidFill>
                  <a:schemeClr val="tx2">
                    <a:lumMod val="10000"/>
                  </a:schemeClr>
                </a:solidFill>
              </a:rPr>
              <a:t>Radiators (IR)</a:t>
            </a:r>
            <a:endParaRPr lang="en-US" dirty="0">
              <a:solidFill>
                <a:schemeClr val="tx2">
                  <a:lumMod val="10000"/>
                </a:schemeClr>
              </a:solidFill>
            </a:endParaRP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1412349499"/>
              </p:ext>
            </p:extLst>
          </p:nvPr>
        </p:nvGraphicFramePr>
        <p:xfrm>
          <a:off x="188687" y="1811785"/>
          <a:ext cx="4310742" cy="4332129"/>
        </p:xfrm>
        <a:graphic>
          <a:graphicData uri="http://schemas.openxmlformats.org/drawingml/2006/table">
            <a:tbl>
              <a:tblPr firstRow="1" bandRow="1">
                <a:tableStyleId>{2D5ABB26-0587-4C30-8999-92F81FD0307C}</a:tableStyleId>
              </a:tblPr>
              <a:tblGrid>
                <a:gridCol w="2220684"/>
                <a:gridCol w="2090058"/>
              </a:tblGrid>
              <a:tr h="369729">
                <a:tc>
                  <a:txBody>
                    <a:bodyPr/>
                    <a:lstStyle/>
                    <a:p>
                      <a:pPr marL="4763"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2">
                              <a:lumMod val="10000"/>
                            </a:schemeClr>
                          </a:solidFill>
                        </a:rPr>
                        <a:t>What it is</a:t>
                      </a:r>
                      <a:endParaRPr lang="en-US" sz="1800" b="1" dirty="0">
                        <a:solidFill>
                          <a:schemeClr val="tx2">
                            <a:lumMod val="10000"/>
                          </a:schemeClr>
                        </a:solidFill>
                      </a:endParaRPr>
                    </a:p>
                  </a:txBody>
                  <a:tcPr marL="96313" marR="96313"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indent="0" algn="ctr">
                        <a:buFont typeface="Arial"/>
                        <a:buNone/>
                      </a:pPr>
                      <a:r>
                        <a:rPr lang="en-US" sz="1800" b="1" dirty="0" smtClean="0">
                          <a:solidFill>
                            <a:schemeClr val="tx2">
                              <a:lumMod val="10000"/>
                            </a:schemeClr>
                          </a:solidFill>
                        </a:rPr>
                        <a:t>The value</a:t>
                      </a:r>
                      <a:r>
                        <a:rPr lang="en-US" sz="1800" b="1" baseline="0" dirty="0" smtClean="0">
                          <a:solidFill>
                            <a:schemeClr val="tx2">
                              <a:lumMod val="10000"/>
                            </a:schemeClr>
                          </a:solidFill>
                        </a:rPr>
                        <a:t> of it</a:t>
                      </a:r>
                      <a:endParaRPr lang="en-US" sz="1800" b="1" dirty="0" smtClean="0">
                        <a:solidFill>
                          <a:schemeClr val="tx2">
                            <a:lumMod val="10000"/>
                          </a:schemeClr>
                        </a:solidFill>
                      </a:endParaRPr>
                    </a:p>
                  </a:txBody>
                  <a:tcPr marL="96313" marR="96313"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r>
              <a:tr h="3116194">
                <a:tc>
                  <a:txBody>
                    <a:bodyPr/>
                    <a:lstStyle/>
                    <a:p>
                      <a:pPr marL="4763" marR="0" indent="0" algn="l" defTabSz="914400" rtl="0" eaLnBrk="1" fontAlgn="auto" latinLnBrk="0" hangingPunct="1">
                        <a:lnSpc>
                          <a:spcPct val="100000"/>
                        </a:lnSpc>
                        <a:spcBef>
                          <a:spcPts val="0"/>
                        </a:spcBef>
                        <a:spcAft>
                          <a:spcPts val="0"/>
                        </a:spcAft>
                        <a:buClrTx/>
                        <a:buSzTx/>
                        <a:buFontTx/>
                        <a:buNone/>
                        <a:tabLst/>
                        <a:defRPr/>
                      </a:pPr>
                      <a:endParaRPr lang="en-US" sz="1800" b="1" dirty="0" smtClean="0">
                        <a:solidFill>
                          <a:schemeClr val="tx2">
                            <a:lumMod val="10000"/>
                          </a:schemeClr>
                        </a:solidFill>
                      </a:endParaRPr>
                    </a:p>
                    <a:p>
                      <a:pPr marL="4763"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2">
                              <a:lumMod val="10000"/>
                            </a:schemeClr>
                          </a:solidFill>
                        </a:rPr>
                        <a:t>A display</a:t>
                      </a:r>
                    </a:p>
                    <a:p>
                      <a:pPr marL="290513" marR="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800" dirty="0" smtClean="0">
                          <a:solidFill>
                            <a:schemeClr val="tx2">
                              <a:lumMod val="10000"/>
                            </a:schemeClr>
                          </a:solidFill>
                        </a:rPr>
                        <a:t>easily accessible</a:t>
                      </a:r>
                    </a:p>
                    <a:p>
                      <a:pPr marL="290513" marR="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800" dirty="0" smtClean="0">
                          <a:solidFill>
                            <a:schemeClr val="tx2">
                              <a:lumMod val="10000"/>
                            </a:schemeClr>
                          </a:solidFill>
                        </a:rPr>
                        <a:t>highly visible</a:t>
                      </a:r>
                    </a:p>
                    <a:p>
                      <a:pPr marL="290513" marR="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800" dirty="0" smtClean="0">
                          <a:solidFill>
                            <a:schemeClr val="tx2">
                              <a:lumMod val="10000"/>
                            </a:schemeClr>
                          </a:solidFill>
                        </a:rPr>
                        <a:t>keeps </a:t>
                      </a:r>
                      <a:r>
                        <a:rPr lang="en-US" sz="1800" i="1" dirty="0" smtClean="0">
                          <a:solidFill>
                            <a:schemeClr val="tx2">
                              <a:lumMod val="10000"/>
                            </a:schemeClr>
                          </a:solidFill>
                        </a:rPr>
                        <a:t>the team and stakeholders </a:t>
                      </a:r>
                      <a:r>
                        <a:rPr lang="en-US" sz="1800" dirty="0" smtClean="0">
                          <a:solidFill>
                            <a:schemeClr val="tx2">
                              <a:lumMod val="10000"/>
                            </a:schemeClr>
                          </a:solidFill>
                        </a:rPr>
                        <a:t>up to date</a:t>
                      </a:r>
                      <a:endParaRPr lang="en-US" sz="1800" dirty="0">
                        <a:solidFill>
                          <a:schemeClr val="tx2">
                            <a:lumMod val="10000"/>
                          </a:schemeClr>
                        </a:solidFill>
                      </a:endParaRPr>
                    </a:p>
                  </a:txBody>
                  <a:tcPr marL="96313" marR="96313">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CC"/>
                    </a:solidFill>
                  </a:tcPr>
                </a:tc>
                <a:tc>
                  <a:txBody>
                    <a:bodyPr/>
                    <a:lstStyle/>
                    <a:p>
                      <a:pPr marL="174625" indent="-174625">
                        <a:spcBef>
                          <a:spcPts val="600"/>
                        </a:spcBef>
                        <a:spcAft>
                          <a:spcPts val="600"/>
                        </a:spcAft>
                        <a:buFont typeface="Arial"/>
                        <a:buChar char="•"/>
                      </a:pPr>
                      <a:r>
                        <a:rPr lang="en-US" sz="1800" dirty="0" smtClean="0">
                          <a:solidFill>
                            <a:schemeClr val="tx2">
                              <a:lumMod val="10000"/>
                            </a:schemeClr>
                          </a:solidFill>
                        </a:rPr>
                        <a:t>Agreement on what’s important is achieved &amp; radiated</a:t>
                      </a:r>
                    </a:p>
                    <a:p>
                      <a:pPr marL="174625" indent="-174625">
                        <a:spcBef>
                          <a:spcPts val="600"/>
                        </a:spcBef>
                        <a:spcAft>
                          <a:spcPts val="600"/>
                        </a:spcAft>
                        <a:buFont typeface="Arial"/>
                        <a:buChar char="•"/>
                      </a:pPr>
                      <a:r>
                        <a:rPr lang="en-US" sz="1800" dirty="0" smtClean="0">
                          <a:solidFill>
                            <a:schemeClr val="tx2">
                              <a:lumMod val="10000"/>
                            </a:schemeClr>
                          </a:solidFill>
                        </a:rPr>
                        <a:t>Saved time by not having to search</a:t>
                      </a:r>
                      <a:r>
                        <a:rPr lang="en-US" sz="1800" baseline="0" dirty="0" smtClean="0">
                          <a:solidFill>
                            <a:schemeClr val="tx2">
                              <a:lumMod val="10000"/>
                            </a:schemeClr>
                          </a:solidFill>
                        </a:rPr>
                        <a:t> for status and info</a:t>
                      </a:r>
                    </a:p>
                    <a:p>
                      <a:pPr marL="174625" indent="-174625">
                        <a:spcBef>
                          <a:spcPts val="600"/>
                        </a:spcBef>
                        <a:spcAft>
                          <a:spcPts val="600"/>
                        </a:spcAft>
                        <a:buFont typeface="Arial"/>
                        <a:buChar char="•"/>
                      </a:pPr>
                      <a:r>
                        <a:rPr lang="en-US" sz="1800" baseline="0" dirty="0" smtClean="0">
                          <a:solidFill>
                            <a:schemeClr val="tx2">
                              <a:lumMod val="10000"/>
                            </a:schemeClr>
                          </a:solidFill>
                        </a:rPr>
                        <a:t>Avoidance of spending valuable time in status calls</a:t>
                      </a:r>
                      <a:endParaRPr lang="en-US" sz="1800" b="1" dirty="0" smtClean="0">
                        <a:solidFill>
                          <a:schemeClr val="tx2">
                            <a:lumMod val="10000"/>
                          </a:schemeClr>
                        </a:solidFill>
                      </a:endParaRPr>
                    </a:p>
                  </a:txBody>
                  <a:tcPr marL="96313" marR="96313">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bl>
          </a:graphicData>
        </a:graphic>
      </p:graphicFrame>
      <p:sp>
        <p:nvSpPr>
          <p:cNvPr id="6" name="Oval Callout 5"/>
          <p:cNvSpPr/>
          <p:nvPr/>
        </p:nvSpPr>
        <p:spPr>
          <a:xfrm>
            <a:off x="4644568" y="4586499"/>
            <a:ext cx="3410857" cy="1283095"/>
          </a:xfrm>
          <a:prstGeom prst="wedgeEllipseCallout">
            <a:avLst>
              <a:gd name="adj1" fmla="val -28154"/>
              <a:gd name="adj2" fmla="val -102747"/>
            </a:avLst>
          </a:prstGeom>
          <a:solidFill>
            <a:schemeClr val="accent3">
              <a:lumMod val="20000"/>
              <a:lumOff val="80000"/>
            </a:schemeClr>
          </a:solidFill>
          <a:ln w="12700">
            <a:solidFill>
              <a:schemeClr val="accent3">
                <a:lumMod val="60000"/>
                <a:lumOff val="40000"/>
              </a:schemeClr>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pPr>
            <a:r>
              <a:rPr lang="en-US" sz="1600" b="1" dirty="0" smtClean="0">
                <a:solidFill>
                  <a:schemeClr val="tx1">
                    <a:lumMod val="50000"/>
                  </a:schemeClr>
                </a:solidFill>
              </a:rPr>
              <a:t>…so the status in the IR is always current. </a:t>
            </a:r>
          </a:p>
          <a:p>
            <a:pPr algn="ctr">
              <a:spcBef>
                <a:spcPts val="200"/>
              </a:spcBef>
            </a:pPr>
            <a:r>
              <a:rPr lang="en-US" sz="1600" b="1" dirty="0" smtClean="0">
                <a:solidFill>
                  <a:schemeClr val="tx1">
                    <a:lumMod val="50000"/>
                  </a:schemeClr>
                </a:solidFill>
              </a:rPr>
              <a:t>This is how the team manages its work.</a:t>
            </a:r>
            <a:endParaRPr lang="en-US" sz="1600" b="1" dirty="0">
              <a:solidFill>
                <a:schemeClr val="tx1">
                  <a:lumMod val="50000"/>
                </a:schemeClr>
              </a:solidFill>
            </a:endParaRPr>
          </a:p>
        </p:txBody>
      </p:sp>
      <p:sp>
        <p:nvSpPr>
          <p:cNvPr id="8" name="Oval Callout 7"/>
          <p:cNvSpPr/>
          <p:nvPr/>
        </p:nvSpPr>
        <p:spPr>
          <a:xfrm>
            <a:off x="3885745" y="414565"/>
            <a:ext cx="2864434" cy="1146628"/>
          </a:xfrm>
          <a:prstGeom prst="wedgeEllipseCallout">
            <a:avLst>
              <a:gd name="adj1" fmla="val -37587"/>
              <a:gd name="adj2" fmla="val 75631"/>
            </a:avLst>
          </a:prstGeom>
          <a:solidFill>
            <a:schemeClr val="accent2">
              <a:lumMod val="20000"/>
              <a:lumOff val="80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smtClean="0">
                <a:solidFill>
                  <a:schemeClr val="tx1">
                    <a:lumMod val="50000"/>
                  </a:schemeClr>
                </a:solidFill>
              </a:rPr>
              <a:t>The ATF engage to ensure the right IRs with the Delivery team</a:t>
            </a:r>
            <a:endParaRPr lang="en-US" sz="1600" b="1" dirty="0">
              <a:solidFill>
                <a:schemeClr val="tx1">
                  <a:lumMod val="50000"/>
                </a:schemeClr>
              </a:solidFill>
            </a:endParaRPr>
          </a:p>
        </p:txBody>
      </p:sp>
      <p:sp>
        <p:nvSpPr>
          <p:cNvPr id="7" name="Oval Callout 6"/>
          <p:cNvSpPr/>
          <p:nvPr/>
        </p:nvSpPr>
        <p:spPr>
          <a:xfrm>
            <a:off x="6371770" y="740229"/>
            <a:ext cx="2582319" cy="1146628"/>
          </a:xfrm>
          <a:prstGeom prst="wedgeEllipseCallout">
            <a:avLst>
              <a:gd name="adj1" fmla="val -37587"/>
              <a:gd name="adj2" fmla="val 75631"/>
            </a:avLst>
          </a:prstGeom>
          <a:solidFill>
            <a:schemeClr val="accent1">
              <a:lumMod val="20000"/>
              <a:lumOff val="80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smtClean="0">
                <a:solidFill>
                  <a:schemeClr val="tx1">
                    <a:lumMod val="50000"/>
                  </a:schemeClr>
                </a:solidFill>
              </a:rPr>
              <a:t>Every</a:t>
            </a:r>
            <a:r>
              <a:rPr lang="en-US" sz="1600" b="1" dirty="0" smtClean="0">
                <a:solidFill>
                  <a:schemeClr val="tx1">
                    <a:lumMod val="50000"/>
                  </a:schemeClr>
                </a:solidFill>
              </a:rPr>
              <a:t> team member updates status...</a:t>
            </a:r>
            <a:endParaRPr lang="en-US" sz="1600" b="1" dirty="0">
              <a:solidFill>
                <a:schemeClr val="tx1">
                  <a:lumMod val="50000"/>
                </a:schemeClr>
              </a:solidFill>
            </a:endParaRPr>
          </a:p>
        </p:txBody>
      </p:sp>
    </p:spTree>
    <p:extLst>
      <p:ext uri="{BB962C8B-B14F-4D97-AF65-F5344CB8AC3E}">
        <p14:creationId xmlns:p14="http://schemas.microsoft.com/office/powerpoint/2010/main" val="23981226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040472141"/>
              </p:ext>
            </p:extLst>
          </p:nvPr>
        </p:nvGraphicFramePr>
        <p:xfrm>
          <a:off x="4704770" y="2418280"/>
          <a:ext cx="4088710" cy="2957394"/>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p:cNvSpPr/>
          <p:nvPr/>
        </p:nvSpPr>
        <p:spPr>
          <a:xfrm>
            <a:off x="1448791" y="203682"/>
            <a:ext cx="6160323" cy="1384995"/>
          </a:xfrm>
          <a:prstGeom prst="rect">
            <a:avLst/>
          </a:prstGeom>
        </p:spPr>
        <p:txBody>
          <a:bodyPr wrap="square">
            <a:spAutoFit/>
          </a:bodyPr>
          <a:lstStyle/>
          <a:p>
            <a:r>
              <a:rPr lang="en-US" sz="2800" b="1" dirty="0">
                <a:solidFill>
                  <a:schemeClr val="tx2">
                    <a:lumMod val="10000"/>
                  </a:schemeClr>
                </a:solidFill>
                <a:latin typeface="Arial" pitchFamily="34" charset="0"/>
                <a:ea typeface="+mj-ea"/>
                <a:cs typeface="Arial" pitchFamily="34" charset="0"/>
              </a:rPr>
              <a:t>An Example of an </a:t>
            </a:r>
            <a:r>
              <a:rPr lang="en-US" sz="2800" b="1" dirty="0" smtClean="0">
                <a:solidFill>
                  <a:schemeClr val="tx2">
                    <a:lumMod val="10000"/>
                  </a:schemeClr>
                </a:solidFill>
                <a:latin typeface="Arial" pitchFamily="34" charset="0"/>
                <a:ea typeface="+mj-ea"/>
                <a:cs typeface="Arial" pitchFamily="34" charset="0"/>
              </a:rPr>
              <a:t>IR:</a:t>
            </a:r>
            <a:endParaRPr lang="en-US" sz="2800" b="1" dirty="0">
              <a:solidFill>
                <a:schemeClr val="tx2">
                  <a:lumMod val="10000"/>
                </a:schemeClr>
              </a:solidFill>
              <a:latin typeface="Arial" pitchFamily="34" charset="0"/>
              <a:ea typeface="+mj-ea"/>
              <a:cs typeface="Arial" pitchFamily="34" charset="0"/>
            </a:endParaRPr>
          </a:p>
          <a:p>
            <a:r>
              <a:rPr lang="en-US" sz="2800" b="1" dirty="0" smtClean="0">
                <a:solidFill>
                  <a:schemeClr val="tx2">
                    <a:lumMod val="10000"/>
                  </a:schemeClr>
                </a:solidFill>
                <a:latin typeface="Arial" pitchFamily="34" charset="0"/>
                <a:ea typeface="+mj-ea"/>
                <a:cs typeface="Arial" pitchFamily="34" charset="0"/>
              </a:rPr>
              <a:t>Burn Down vs. Burn Up Charts</a:t>
            </a:r>
            <a:br>
              <a:rPr lang="en-US" sz="2800" b="1" dirty="0" smtClean="0">
                <a:solidFill>
                  <a:schemeClr val="tx2">
                    <a:lumMod val="10000"/>
                  </a:schemeClr>
                </a:solidFill>
                <a:latin typeface="Arial" pitchFamily="34" charset="0"/>
                <a:ea typeface="+mj-ea"/>
                <a:cs typeface="Arial" pitchFamily="34" charset="0"/>
              </a:rPr>
            </a:br>
            <a:endParaRPr lang="en-US" sz="2800" b="1" dirty="0" smtClean="0">
              <a:solidFill>
                <a:schemeClr val="tx2">
                  <a:lumMod val="10000"/>
                </a:schemeClr>
              </a:solidFill>
              <a:latin typeface="Arial" pitchFamily="34" charset="0"/>
              <a:ea typeface="+mj-ea"/>
              <a:cs typeface="Arial" pitchFamily="34" charset="0"/>
            </a:endParaRPr>
          </a:p>
        </p:txBody>
      </p:sp>
      <p:sp>
        <p:nvSpPr>
          <p:cNvPr id="7" name="TextBox 6"/>
          <p:cNvSpPr txBox="1"/>
          <p:nvPr/>
        </p:nvSpPr>
        <p:spPr>
          <a:xfrm>
            <a:off x="1548307" y="1234734"/>
            <a:ext cx="5961290" cy="1015663"/>
          </a:xfrm>
          <a:prstGeom prst="rect">
            <a:avLst/>
          </a:prstGeom>
          <a:noFill/>
        </p:spPr>
        <p:txBody>
          <a:bodyPr wrap="square" rtlCol="0">
            <a:spAutoFit/>
          </a:bodyPr>
          <a:lstStyle/>
          <a:p>
            <a:pPr algn="ctr"/>
            <a:r>
              <a:rPr lang="en-US" sz="2000" dirty="0" smtClean="0">
                <a:solidFill>
                  <a:schemeClr val="tx1">
                    <a:lumMod val="95000"/>
                    <a:lumOff val="5000"/>
                  </a:schemeClr>
                </a:solidFill>
              </a:rPr>
              <a:t>VTFs and the Delivery Team uses the Burn Down/Burn Up charts to status the work progress</a:t>
            </a:r>
            <a:endParaRPr lang="en-US" sz="2000" dirty="0">
              <a:solidFill>
                <a:schemeClr val="tx1">
                  <a:lumMod val="95000"/>
                  <a:lumOff val="5000"/>
                </a:schemeClr>
              </a:solidFill>
            </a:endParaRPr>
          </a:p>
        </p:txBody>
      </p:sp>
      <p:sp>
        <p:nvSpPr>
          <p:cNvPr id="13" name="Rounded Rectangular Callout 12"/>
          <p:cNvSpPr/>
          <p:nvPr/>
        </p:nvSpPr>
        <p:spPr>
          <a:xfrm>
            <a:off x="5094493" y="5544509"/>
            <a:ext cx="2683845" cy="740224"/>
          </a:xfrm>
          <a:prstGeom prst="wedgeRoundRectCallout">
            <a:avLst>
              <a:gd name="adj1" fmla="val 36820"/>
              <a:gd name="adj2" fmla="val -91839"/>
              <a:gd name="adj3" fmla="val 16667"/>
            </a:avLst>
          </a:prstGeom>
          <a:solidFill>
            <a:schemeClr val="accent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rgbClr val="080808"/>
                </a:solidFill>
              </a:rPr>
              <a:t>How much work has been completed against the scope?</a:t>
            </a:r>
            <a:endParaRPr lang="en-US" sz="1400" dirty="0">
              <a:solidFill>
                <a:srgbClr val="080808"/>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99" y="2708438"/>
            <a:ext cx="4150553" cy="2743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ounded Rectangular Callout 11"/>
          <p:cNvSpPr/>
          <p:nvPr/>
        </p:nvSpPr>
        <p:spPr>
          <a:xfrm>
            <a:off x="744648" y="5544509"/>
            <a:ext cx="2271684" cy="740224"/>
          </a:xfrm>
          <a:prstGeom prst="wedgeRoundRectCallout">
            <a:avLst>
              <a:gd name="adj1" fmla="val 51938"/>
              <a:gd name="adj2" fmla="val -97133"/>
              <a:gd name="adj3" fmla="val 16667"/>
            </a:avLst>
          </a:prstGeom>
          <a:solidFill>
            <a:schemeClr val="accent1">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rgbClr val="080808"/>
                </a:solidFill>
              </a:rPr>
              <a:t>How much work remains to be completed?</a:t>
            </a:r>
            <a:endParaRPr lang="en-US" sz="1400" dirty="0">
              <a:solidFill>
                <a:srgbClr val="080808"/>
              </a:solidFill>
            </a:endParaRPr>
          </a:p>
        </p:txBody>
      </p:sp>
      <p:sp>
        <p:nvSpPr>
          <p:cNvPr id="3" name="Rectangle 2"/>
          <p:cNvSpPr/>
          <p:nvPr/>
        </p:nvSpPr>
        <p:spPr>
          <a:xfrm>
            <a:off x="539682" y="2462214"/>
            <a:ext cx="3070071" cy="369332"/>
          </a:xfrm>
          <a:prstGeom prst="rect">
            <a:avLst/>
          </a:prstGeom>
          <a:solidFill>
            <a:schemeClr val="bg1"/>
          </a:solidFill>
        </p:spPr>
        <p:txBody>
          <a:bodyPr wrap="none">
            <a:spAutoFit/>
          </a:bodyPr>
          <a:lstStyle/>
          <a:p>
            <a:r>
              <a:rPr lang="en-US" b="1" dirty="0">
                <a:solidFill>
                  <a:schemeClr val="tx2">
                    <a:lumMod val="10000"/>
                  </a:schemeClr>
                </a:solidFill>
                <a:latin typeface="Arial" pitchFamily="34" charset="0"/>
                <a:cs typeface="Arial" pitchFamily="34" charset="0"/>
              </a:rPr>
              <a:t>Burn </a:t>
            </a:r>
            <a:r>
              <a:rPr lang="en-US" b="1" dirty="0" smtClean="0">
                <a:solidFill>
                  <a:schemeClr val="tx2">
                    <a:lumMod val="10000"/>
                  </a:schemeClr>
                </a:solidFill>
                <a:latin typeface="Arial" pitchFamily="34" charset="0"/>
                <a:cs typeface="Arial" pitchFamily="34" charset="0"/>
              </a:rPr>
              <a:t>Down Chart example</a:t>
            </a:r>
            <a:endParaRPr lang="en-US" dirty="0"/>
          </a:p>
        </p:txBody>
      </p:sp>
      <p:sp>
        <p:nvSpPr>
          <p:cNvPr id="14" name="Rectangle 13"/>
          <p:cNvSpPr/>
          <p:nvPr/>
        </p:nvSpPr>
        <p:spPr>
          <a:xfrm>
            <a:off x="4704770" y="2447572"/>
            <a:ext cx="2749471" cy="369332"/>
          </a:xfrm>
          <a:prstGeom prst="rect">
            <a:avLst/>
          </a:prstGeom>
          <a:solidFill>
            <a:schemeClr val="bg1"/>
          </a:solidFill>
        </p:spPr>
        <p:txBody>
          <a:bodyPr wrap="none">
            <a:spAutoFit/>
          </a:bodyPr>
          <a:lstStyle/>
          <a:p>
            <a:r>
              <a:rPr lang="en-US" b="1" dirty="0">
                <a:solidFill>
                  <a:schemeClr val="tx2">
                    <a:lumMod val="10000"/>
                  </a:schemeClr>
                </a:solidFill>
                <a:latin typeface="Arial" pitchFamily="34" charset="0"/>
                <a:cs typeface="Arial" pitchFamily="34" charset="0"/>
              </a:rPr>
              <a:t>Burn </a:t>
            </a:r>
            <a:r>
              <a:rPr lang="en-US" b="1" dirty="0" smtClean="0">
                <a:solidFill>
                  <a:schemeClr val="tx2">
                    <a:lumMod val="10000"/>
                  </a:schemeClr>
                </a:solidFill>
                <a:latin typeface="Arial" pitchFamily="34" charset="0"/>
                <a:cs typeface="Arial" pitchFamily="34" charset="0"/>
              </a:rPr>
              <a:t>Up Chart example</a:t>
            </a:r>
            <a:endParaRPr lang="en-US" dirty="0"/>
          </a:p>
        </p:txBody>
      </p:sp>
    </p:spTree>
    <p:extLst>
      <p:ext uri="{BB962C8B-B14F-4D97-AF65-F5344CB8AC3E}">
        <p14:creationId xmlns:p14="http://schemas.microsoft.com/office/powerpoint/2010/main" val="114970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lumMod val="10000"/>
                  </a:schemeClr>
                </a:solidFill>
              </a:rPr>
              <a:t>Daily Touch Points (DTP)</a:t>
            </a:r>
            <a:endParaRPr lang="en-US" dirty="0">
              <a:solidFill>
                <a:schemeClr val="tx2">
                  <a:lumMod val="10000"/>
                </a:schemeClr>
              </a:solidFill>
            </a:endParaRPr>
          </a:p>
        </p:txBody>
      </p:sp>
      <p:sp>
        <p:nvSpPr>
          <p:cNvPr id="4" name="Content Placeholder 1"/>
          <p:cNvSpPr txBox="1">
            <a:spLocks/>
          </p:cNvSpPr>
          <p:nvPr/>
        </p:nvSpPr>
        <p:spPr>
          <a:xfrm>
            <a:off x="3863817" y="1396189"/>
            <a:ext cx="4857008" cy="3282112"/>
          </a:xfrm>
          <a:prstGeom prst="rect">
            <a:avLst/>
          </a:prstGeom>
        </p:spPr>
        <p:txBody>
          <a:bodyPr/>
          <a:lst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smtClean="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t">
              <a:spcBef>
                <a:spcPts val="600"/>
              </a:spcBef>
              <a:spcAft>
                <a:spcPts val="600"/>
              </a:spcAft>
              <a:buSzPts val="1000"/>
              <a:buFont typeface="Wingdings" panose="05000000000000000000" pitchFamily="2" charset="2"/>
              <a:buChar char="ü"/>
              <a:tabLst>
                <a:tab pos="228600" algn="l"/>
              </a:tabLst>
            </a:pPr>
            <a:r>
              <a:rPr lang="en-US" dirty="0" smtClean="0">
                <a:solidFill>
                  <a:srgbClr val="060606"/>
                </a:solidFill>
              </a:rPr>
              <a:t>Time-boxed – 15 min – meeting to commit to the day’s actions</a:t>
            </a:r>
          </a:p>
          <a:p>
            <a:pPr fontAlgn="t">
              <a:spcBef>
                <a:spcPts val="600"/>
              </a:spcBef>
              <a:spcAft>
                <a:spcPts val="600"/>
              </a:spcAft>
              <a:buSzPts val="1000"/>
              <a:buFont typeface="Wingdings" panose="05000000000000000000" pitchFamily="2" charset="2"/>
              <a:buChar char="ü"/>
              <a:tabLst>
                <a:tab pos="228600" algn="l"/>
              </a:tabLst>
            </a:pPr>
            <a:r>
              <a:rPr lang="en-US" dirty="0" smtClean="0">
                <a:solidFill>
                  <a:srgbClr val="060606"/>
                </a:solidFill>
              </a:rPr>
              <a:t>Teams have regularly scheduled time </a:t>
            </a:r>
          </a:p>
          <a:p>
            <a:pPr fontAlgn="t">
              <a:spcBef>
                <a:spcPts val="600"/>
              </a:spcBef>
              <a:spcAft>
                <a:spcPts val="600"/>
              </a:spcAft>
              <a:buSzPts val="1000"/>
              <a:buFont typeface="Wingdings" panose="05000000000000000000" pitchFamily="2" charset="2"/>
              <a:buChar char="ü"/>
              <a:tabLst>
                <a:tab pos="228600" algn="l"/>
              </a:tabLst>
            </a:pPr>
            <a:r>
              <a:rPr lang="en-US" dirty="0" smtClean="0">
                <a:solidFill>
                  <a:srgbClr val="060606"/>
                </a:solidFill>
              </a:rPr>
              <a:t>Commitment to time boxing </a:t>
            </a:r>
          </a:p>
          <a:p>
            <a:pPr fontAlgn="t">
              <a:spcBef>
                <a:spcPts val="600"/>
              </a:spcBef>
              <a:spcAft>
                <a:spcPts val="600"/>
              </a:spcAft>
              <a:buSzPts val="1000"/>
              <a:buFont typeface="Wingdings" panose="05000000000000000000" pitchFamily="2" charset="2"/>
              <a:buChar char="ü"/>
              <a:tabLst>
                <a:tab pos="228600" algn="l"/>
              </a:tabLst>
            </a:pPr>
            <a:r>
              <a:rPr lang="en-US" dirty="0" smtClean="0">
                <a:solidFill>
                  <a:srgbClr val="060606"/>
                </a:solidFill>
              </a:rPr>
              <a:t>Value delivered meeting</a:t>
            </a:r>
          </a:p>
          <a:p>
            <a:pPr fontAlgn="t">
              <a:spcBef>
                <a:spcPts val="600"/>
              </a:spcBef>
              <a:spcAft>
                <a:spcPts val="600"/>
              </a:spcAft>
              <a:buSzPts val="1000"/>
              <a:buFont typeface="Wingdings" panose="05000000000000000000" pitchFamily="2" charset="2"/>
              <a:buChar char="ü"/>
              <a:tabLst>
                <a:tab pos="228600" algn="l"/>
              </a:tabLst>
            </a:pPr>
            <a:r>
              <a:rPr lang="en-US" dirty="0" smtClean="0">
                <a:solidFill>
                  <a:srgbClr val="060606"/>
                </a:solidFill>
              </a:rPr>
              <a:t>Take problems off-line to be solved</a:t>
            </a:r>
          </a:p>
          <a:p>
            <a:pPr fontAlgn="t">
              <a:spcBef>
                <a:spcPts val="600"/>
              </a:spcBef>
              <a:spcAft>
                <a:spcPts val="600"/>
              </a:spcAft>
              <a:buSzPts val="1000"/>
              <a:buFont typeface="Wingdings" panose="05000000000000000000" pitchFamily="2" charset="2"/>
              <a:buChar char="ü"/>
              <a:tabLst>
                <a:tab pos="228600" algn="l"/>
              </a:tabLst>
            </a:pPr>
            <a:r>
              <a:rPr lang="en-US" dirty="0" smtClean="0">
                <a:solidFill>
                  <a:srgbClr val="060606"/>
                </a:solidFill>
              </a:rPr>
              <a:t>Establish daily goals </a:t>
            </a:r>
            <a:endParaRPr lang="en-US" dirty="0">
              <a:solidFill>
                <a:srgbClr val="060606"/>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925" y="1361205"/>
            <a:ext cx="2521772" cy="321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863817" y="4393451"/>
            <a:ext cx="4485139" cy="646331"/>
          </a:xfrm>
          <a:prstGeom prst="rect">
            <a:avLst/>
          </a:prstGeom>
          <a:noFill/>
        </p:spPr>
        <p:txBody>
          <a:bodyPr wrap="none" rtlCol="0">
            <a:spAutoFit/>
          </a:bodyPr>
          <a:lstStyle/>
          <a:p>
            <a:r>
              <a:rPr lang="en-US" b="1" dirty="0">
                <a:solidFill>
                  <a:schemeClr val="accent1">
                    <a:lumMod val="50000"/>
                  </a:schemeClr>
                </a:solidFill>
              </a:rPr>
              <a:t>Value Team Facilitator </a:t>
            </a:r>
            <a:r>
              <a:rPr lang="en-US" b="1" dirty="0" smtClean="0">
                <a:solidFill>
                  <a:schemeClr val="accent1">
                    <a:lumMod val="50000"/>
                  </a:schemeClr>
                </a:solidFill>
              </a:rPr>
              <a:t>attends the DTP </a:t>
            </a:r>
            <a:br>
              <a:rPr lang="en-US" b="1" dirty="0" smtClean="0">
                <a:solidFill>
                  <a:schemeClr val="accent1">
                    <a:lumMod val="50000"/>
                  </a:schemeClr>
                </a:solidFill>
              </a:rPr>
            </a:br>
            <a:r>
              <a:rPr lang="en-US" b="1" dirty="0" smtClean="0">
                <a:solidFill>
                  <a:schemeClr val="accent1">
                    <a:lumMod val="50000"/>
                  </a:schemeClr>
                </a:solidFill>
              </a:rPr>
              <a:t>to keep current and answer questions </a:t>
            </a:r>
            <a:endParaRPr lang="en-US" b="1" dirty="0">
              <a:solidFill>
                <a:schemeClr val="accent1">
                  <a:lumMod val="50000"/>
                </a:schemeClr>
              </a:solidFill>
            </a:endParaRPr>
          </a:p>
        </p:txBody>
      </p:sp>
      <p:sp>
        <p:nvSpPr>
          <p:cNvPr id="6" name="TextBox 5"/>
          <p:cNvSpPr txBox="1"/>
          <p:nvPr/>
        </p:nvSpPr>
        <p:spPr>
          <a:xfrm>
            <a:off x="310121" y="5383942"/>
            <a:ext cx="3773790" cy="523220"/>
          </a:xfrm>
          <a:prstGeom prst="rect">
            <a:avLst/>
          </a:prstGeom>
          <a:noFill/>
          <a:ln>
            <a:solidFill>
              <a:srgbClr val="FF0000"/>
            </a:solidFill>
          </a:ln>
        </p:spPr>
        <p:txBody>
          <a:bodyPr wrap="none" rtlCol="0">
            <a:spAutoFit/>
          </a:bodyPr>
          <a:lstStyle/>
          <a:p>
            <a:r>
              <a:rPr lang="en-US" sz="1400" b="1" dirty="0" smtClean="0">
                <a:solidFill>
                  <a:schemeClr val="tx1">
                    <a:lumMod val="50000"/>
                  </a:schemeClr>
                </a:solidFill>
              </a:rPr>
              <a:t>On large projects, there might be multiple </a:t>
            </a:r>
            <a:br>
              <a:rPr lang="en-US" sz="1400" b="1" dirty="0" smtClean="0">
                <a:solidFill>
                  <a:schemeClr val="tx1">
                    <a:lumMod val="50000"/>
                  </a:schemeClr>
                </a:solidFill>
              </a:rPr>
            </a:br>
            <a:r>
              <a:rPr lang="en-US" sz="1400" b="1" dirty="0" smtClean="0">
                <a:solidFill>
                  <a:schemeClr val="tx1">
                    <a:lumMod val="50000"/>
                  </a:schemeClr>
                </a:solidFill>
              </a:rPr>
              <a:t>DTPs with different subsets of the team</a:t>
            </a:r>
            <a:endParaRPr lang="en-US" sz="1400" b="1" dirty="0">
              <a:solidFill>
                <a:schemeClr val="tx1">
                  <a:lumMod val="50000"/>
                </a:schemeClr>
              </a:solidFill>
            </a:endParaRPr>
          </a:p>
        </p:txBody>
      </p:sp>
      <p:sp>
        <p:nvSpPr>
          <p:cNvPr id="7" name="TextBox 6"/>
          <p:cNvSpPr txBox="1"/>
          <p:nvPr/>
        </p:nvSpPr>
        <p:spPr>
          <a:xfrm>
            <a:off x="4932749" y="5383942"/>
            <a:ext cx="3749744" cy="523220"/>
          </a:xfrm>
          <a:prstGeom prst="rect">
            <a:avLst/>
          </a:prstGeom>
          <a:noFill/>
          <a:ln>
            <a:solidFill>
              <a:schemeClr val="accent2"/>
            </a:solidFill>
          </a:ln>
        </p:spPr>
        <p:txBody>
          <a:bodyPr wrap="none" rtlCol="0">
            <a:spAutoFit/>
          </a:bodyPr>
          <a:lstStyle/>
          <a:p>
            <a:pPr algn="r"/>
            <a:r>
              <a:rPr lang="en-US" sz="1400" b="1" dirty="0" smtClean="0">
                <a:solidFill>
                  <a:schemeClr val="tx1">
                    <a:lumMod val="50000"/>
                  </a:schemeClr>
                </a:solidFill>
              </a:rPr>
              <a:t>When the VTF cannot be in 2 places once,</a:t>
            </a:r>
            <a:br>
              <a:rPr lang="en-US" sz="1400" b="1" dirty="0" smtClean="0">
                <a:solidFill>
                  <a:schemeClr val="tx1">
                    <a:lumMod val="50000"/>
                  </a:schemeClr>
                </a:solidFill>
              </a:rPr>
            </a:br>
            <a:r>
              <a:rPr lang="en-US" sz="1400" b="1" dirty="0" smtClean="0">
                <a:solidFill>
                  <a:schemeClr val="tx1">
                    <a:lumMod val="50000"/>
                  </a:schemeClr>
                </a:solidFill>
              </a:rPr>
              <a:t>the team must coordinate information </a:t>
            </a:r>
            <a:r>
              <a:rPr lang="en-US" sz="1400" b="1" dirty="0" smtClean="0">
                <a:solidFill>
                  <a:schemeClr val="tx1">
                    <a:lumMod val="50000"/>
                  </a:schemeClr>
                </a:solidFill>
                <a:sym typeface="Wingdings" panose="05000000000000000000" pitchFamily="2" charset="2"/>
              </a:rPr>
              <a:t></a:t>
            </a:r>
            <a:r>
              <a:rPr lang="en-US" sz="1400" b="1" dirty="0" smtClean="0">
                <a:solidFill>
                  <a:schemeClr val="tx1">
                    <a:lumMod val="50000"/>
                  </a:schemeClr>
                </a:solidFill>
              </a:rPr>
              <a:t> </a:t>
            </a:r>
            <a:endParaRPr lang="en-US" sz="1400" b="1" dirty="0">
              <a:solidFill>
                <a:schemeClr val="tx1">
                  <a:lumMod val="50000"/>
                </a:schemeClr>
              </a:solidFill>
            </a:endParaRPr>
          </a:p>
        </p:txBody>
      </p:sp>
    </p:spTree>
    <p:extLst>
      <p:ext uri="{BB962C8B-B14F-4D97-AF65-F5344CB8AC3E}">
        <p14:creationId xmlns:p14="http://schemas.microsoft.com/office/powerpoint/2010/main" val="33817164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588911" y="209079"/>
            <a:ext cx="5300987" cy="887884"/>
          </a:xfrm>
        </p:spPr>
        <p:txBody>
          <a:bodyPr/>
          <a:lstStyle/>
          <a:p>
            <a:r>
              <a:rPr lang="en-US" dirty="0" smtClean="0">
                <a:solidFill>
                  <a:schemeClr val="tx2">
                    <a:lumMod val="10000"/>
                  </a:schemeClr>
                </a:solidFill>
              </a:rPr>
              <a:t>The ATF Plans &amp; Participates in Iteration Review &amp; Demo</a:t>
            </a:r>
          </a:p>
        </p:txBody>
      </p:sp>
      <p:sp>
        <p:nvSpPr>
          <p:cNvPr id="5" name="Content Placeholder 4"/>
          <p:cNvSpPr>
            <a:spLocks noGrp="1"/>
          </p:cNvSpPr>
          <p:nvPr>
            <p:ph sz="half" idx="1"/>
          </p:nvPr>
        </p:nvSpPr>
        <p:spPr>
          <a:xfrm>
            <a:off x="411687" y="1478513"/>
            <a:ext cx="3820071" cy="5049120"/>
          </a:xfrm>
        </p:spPr>
        <p:txBody>
          <a:bodyPr>
            <a:normAutofit lnSpcReduction="10000"/>
          </a:bodyPr>
          <a:lstStyle/>
          <a:p>
            <a:r>
              <a:rPr lang="en-US" sz="1800" b="1" dirty="0" smtClean="0">
                <a:solidFill>
                  <a:schemeClr val="accent1">
                    <a:lumMod val="50000"/>
                  </a:schemeClr>
                </a:solidFill>
              </a:rPr>
              <a:t>Iteration Review</a:t>
            </a:r>
          </a:p>
          <a:p>
            <a:pPr lvl="1"/>
            <a:r>
              <a:rPr lang="en-US" sz="1600" dirty="0">
                <a:solidFill>
                  <a:schemeClr val="tx2">
                    <a:lumMod val="10000"/>
                  </a:schemeClr>
                </a:solidFill>
              </a:rPr>
              <a:t>Review the Iteration Backlog and work completed in the iteration</a:t>
            </a:r>
          </a:p>
          <a:p>
            <a:pPr lvl="1"/>
            <a:r>
              <a:rPr lang="en-US" sz="1600" dirty="0">
                <a:solidFill>
                  <a:schemeClr val="tx2">
                    <a:lumMod val="10000"/>
                  </a:schemeClr>
                </a:solidFill>
              </a:rPr>
              <a:t>Incomplete work remains on backlog to be prioritized by VTF. Does it need a new user story</a:t>
            </a:r>
            <a:r>
              <a:rPr lang="en-US" sz="1600" dirty="0" smtClean="0">
                <a:solidFill>
                  <a:schemeClr val="tx2">
                    <a:lumMod val="10000"/>
                  </a:schemeClr>
                </a:solidFill>
              </a:rPr>
              <a:t>?</a:t>
            </a:r>
            <a:endParaRPr lang="en-US" sz="1600" dirty="0">
              <a:solidFill>
                <a:schemeClr val="tx2">
                  <a:lumMod val="10000"/>
                </a:schemeClr>
              </a:solidFill>
            </a:endParaRPr>
          </a:p>
          <a:p>
            <a:endParaRPr lang="en-US" sz="1800" dirty="0">
              <a:solidFill>
                <a:schemeClr val="tx2">
                  <a:lumMod val="10000"/>
                </a:schemeClr>
              </a:solidFill>
            </a:endParaRPr>
          </a:p>
          <a:p>
            <a:r>
              <a:rPr lang="en-US" sz="1800" b="1" dirty="0" smtClean="0">
                <a:solidFill>
                  <a:schemeClr val="accent1">
                    <a:lumMod val="50000"/>
                  </a:schemeClr>
                </a:solidFill>
              </a:rPr>
              <a:t>Demo</a:t>
            </a:r>
          </a:p>
          <a:p>
            <a:pPr lvl="1"/>
            <a:r>
              <a:rPr lang="en-US" sz="1600" dirty="0" smtClean="0">
                <a:solidFill>
                  <a:schemeClr val="tx2">
                    <a:lumMod val="10000"/>
                  </a:schemeClr>
                </a:solidFill>
              </a:rPr>
              <a:t>After each iteration</a:t>
            </a:r>
          </a:p>
          <a:p>
            <a:pPr lvl="1"/>
            <a:r>
              <a:rPr lang="en-US" sz="1600" dirty="0" smtClean="0">
                <a:solidFill>
                  <a:schemeClr val="tx2">
                    <a:lumMod val="10000"/>
                  </a:schemeClr>
                </a:solidFill>
              </a:rPr>
              <a:t>The Delivery Team demonstrates stories in the most realistic environment available</a:t>
            </a:r>
            <a:endParaRPr lang="en-US" sz="1600" dirty="0">
              <a:solidFill>
                <a:schemeClr val="tx2">
                  <a:lumMod val="10000"/>
                </a:schemeClr>
              </a:solidFill>
            </a:endParaRPr>
          </a:p>
          <a:p>
            <a:pPr lvl="1"/>
            <a:r>
              <a:rPr lang="en-US" sz="1600" dirty="0">
                <a:solidFill>
                  <a:schemeClr val="tx2">
                    <a:lumMod val="10000"/>
                  </a:schemeClr>
                </a:solidFill>
              </a:rPr>
              <a:t>Validate </a:t>
            </a:r>
            <a:r>
              <a:rPr lang="en-US" sz="1600" dirty="0" smtClean="0">
                <a:solidFill>
                  <a:schemeClr val="tx2">
                    <a:lumMod val="10000"/>
                  </a:schemeClr>
                </a:solidFill>
              </a:rPr>
              <a:t>&amp; Verify</a:t>
            </a:r>
            <a:endParaRPr lang="en-US" sz="1600" dirty="0">
              <a:solidFill>
                <a:schemeClr val="tx2">
                  <a:lumMod val="10000"/>
                </a:schemeClr>
              </a:solidFill>
            </a:endParaRPr>
          </a:p>
          <a:p>
            <a:pPr lvl="2"/>
            <a:r>
              <a:rPr lang="en-US" sz="1400" dirty="0">
                <a:solidFill>
                  <a:schemeClr val="tx2">
                    <a:lumMod val="10000"/>
                  </a:schemeClr>
                </a:solidFill>
              </a:rPr>
              <a:t>1st: Validation – Did the team build the right thing?</a:t>
            </a:r>
          </a:p>
          <a:p>
            <a:pPr lvl="2"/>
            <a:r>
              <a:rPr lang="en-US" sz="1400" dirty="0">
                <a:solidFill>
                  <a:schemeClr val="tx2">
                    <a:lumMod val="10000"/>
                  </a:schemeClr>
                </a:solidFill>
              </a:rPr>
              <a:t>2nd: Verification – Did the team build the thing right? </a:t>
            </a:r>
          </a:p>
          <a:p>
            <a:endParaRPr lang="en-US" sz="1600" dirty="0">
              <a:solidFill>
                <a:schemeClr val="tx2">
                  <a:lumMod val="10000"/>
                </a:schemeClr>
              </a:solidFill>
            </a:endParaRPr>
          </a:p>
        </p:txBody>
      </p:sp>
      <p:sp>
        <p:nvSpPr>
          <p:cNvPr id="3" name="Content Placeholder 2"/>
          <p:cNvSpPr>
            <a:spLocks noGrp="1"/>
          </p:cNvSpPr>
          <p:nvPr>
            <p:ph sz="half" idx="2"/>
          </p:nvPr>
        </p:nvSpPr>
        <p:spPr>
          <a:xfrm>
            <a:off x="5317418" y="3590925"/>
            <a:ext cx="3624085" cy="1333500"/>
          </a:xfrm>
        </p:spPr>
        <p:txBody>
          <a:bodyPr>
            <a:normAutofit fontScale="92500" lnSpcReduction="10000"/>
          </a:bodyPr>
          <a:lstStyle/>
          <a:p>
            <a:r>
              <a:rPr lang="en-US" sz="1800" b="1" dirty="0" smtClean="0">
                <a:solidFill>
                  <a:schemeClr val="tx2">
                    <a:lumMod val="10000"/>
                  </a:schemeClr>
                </a:solidFill>
              </a:rPr>
              <a:t>Feedback </a:t>
            </a:r>
            <a:endParaRPr lang="en-US" sz="1800" b="1" dirty="0">
              <a:solidFill>
                <a:schemeClr val="tx2">
                  <a:lumMod val="10000"/>
                </a:schemeClr>
              </a:solidFill>
            </a:endParaRPr>
          </a:p>
          <a:p>
            <a:pPr lvl="1"/>
            <a:r>
              <a:rPr lang="en-US" sz="1600" dirty="0" smtClean="0">
                <a:solidFill>
                  <a:schemeClr val="tx2">
                    <a:lumMod val="10000"/>
                  </a:schemeClr>
                </a:solidFill>
              </a:rPr>
              <a:t>VTF </a:t>
            </a:r>
            <a:r>
              <a:rPr lang="en-US" sz="1600" dirty="0">
                <a:solidFill>
                  <a:schemeClr val="tx2">
                    <a:lumMod val="10000"/>
                  </a:schemeClr>
                </a:solidFill>
              </a:rPr>
              <a:t>provides </a:t>
            </a:r>
            <a:r>
              <a:rPr lang="en-US" sz="1600" dirty="0" smtClean="0">
                <a:solidFill>
                  <a:schemeClr val="tx2">
                    <a:lumMod val="10000"/>
                  </a:schemeClr>
                </a:solidFill>
              </a:rPr>
              <a:t>actionable feedback at the demo on iteration deliverable</a:t>
            </a:r>
          </a:p>
          <a:p>
            <a:pPr lvl="1"/>
            <a:r>
              <a:rPr lang="en-US" sz="1600" dirty="0" smtClean="0">
                <a:solidFill>
                  <a:schemeClr val="tx2">
                    <a:lumMod val="10000"/>
                  </a:schemeClr>
                </a:solidFill>
              </a:rPr>
              <a:t>The Delivery Team must not act defensively to the feedback</a:t>
            </a:r>
            <a:endParaRPr lang="en-US" dirty="0">
              <a:solidFill>
                <a:schemeClr val="tx2">
                  <a:lumMod val="10000"/>
                </a:schemeClr>
              </a:solidFill>
            </a:endParaRPr>
          </a:p>
        </p:txBody>
      </p:sp>
      <p:sp>
        <p:nvSpPr>
          <p:cNvPr id="2" name="TextBox 1"/>
          <p:cNvSpPr txBox="1"/>
          <p:nvPr/>
        </p:nvSpPr>
        <p:spPr>
          <a:xfrm>
            <a:off x="9923469" y="2076023"/>
            <a:ext cx="184666" cy="369332"/>
          </a:xfrm>
          <a:prstGeom prst="rect">
            <a:avLst/>
          </a:prstGeom>
          <a:noFill/>
        </p:spPr>
        <p:txBody>
          <a:bodyPr wrap="none" rtlCol="0">
            <a:spAutoFit/>
          </a:bodyPr>
          <a:lstStyle/>
          <a:p>
            <a:endParaRPr lang="en-US" dirty="0"/>
          </a:p>
        </p:txBody>
      </p:sp>
      <p:pic>
        <p:nvPicPr>
          <p:cNvPr id="8" name="Picture 2" descr="http://2.bp.blogspot.com/-RIqLDq7qlXw/UPRgQQe3OTI/AAAAAAAAAGE/qATrqAxMc9Y/s1600/dog-and-pony-show-krista-barth.jpg"/>
          <p:cNvPicPr>
            <a:picLocks noChangeAspect="1" noChangeArrowheads="1"/>
          </p:cNvPicPr>
          <p:nvPr/>
        </p:nvPicPr>
        <p:blipFill>
          <a:blip r:embed="rId3" cstate="print"/>
          <a:srcRect/>
          <a:stretch>
            <a:fillRect/>
          </a:stretch>
        </p:blipFill>
        <p:spPr bwMode="auto">
          <a:xfrm>
            <a:off x="6889898" y="427529"/>
            <a:ext cx="2012432" cy="2297527"/>
          </a:xfrm>
          <a:prstGeom prst="rect">
            <a:avLst/>
          </a:prstGeom>
          <a:noFill/>
        </p:spPr>
      </p:pic>
      <p:sp>
        <p:nvSpPr>
          <p:cNvPr id="4" name="Rounded Rectangular Callout 3"/>
          <p:cNvSpPr/>
          <p:nvPr/>
        </p:nvSpPr>
        <p:spPr>
          <a:xfrm>
            <a:off x="4428237" y="1640022"/>
            <a:ext cx="3025185" cy="1241334"/>
          </a:xfrm>
          <a:prstGeom prst="wedgeRoundRectCallout">
            <a:avLst>
              <a:gd name="adj1" fmla="val -110139"/>
              <a:gd name="adj2" fmla="val 135549"/>
              <a:gd name="adj3" fmla="val 16667"/>
            </a:avLst>
          </a:prstGeom>
          <a:solidFill>
            <a:schemeClr val="accent3">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10000"/>
                  </a:schemeClr>
                </a:solidFill>
              </a:rPr>
              <a:t>The ATF ensures that all completed work is available for demo, that the demo is well planned, tells a story, &amp; that data configurations are set up.  </a:t>
            </a:r>
            <a:endParaRPr lang="en-US" sz="1400" b="1" dirty="0">
              <a:solidFill>
                <a:schemeClr val="tx2">
                  <a:lumMod val="10000"/>
                </a:schemeClr>
              </a:solidFill>
            </a:endParaRPr>
          </a:p>
        </p:txBody>
      </p:sp>
      <p:sp>
        <p:nvSpPr>
          <p:cNvPr id="7" name="Rectangle 6"/>
          <p:cNvSpPr/>
          <p:nvPr/>
        </p:nvSpPr>
        <p:spPr>
          <a:xfrm>
            <a:off x="4965405" y="5135850"/>
            <a:ext cx="3848986" cy="923330"/>
          </a:xfrm>
          <a:prstGeom prst="rect">
            <a:avLst/>
          </a:prstGeom>
          <a:solidFill>
            <a:schemeClr val="accent1">
              <a:lumMod val="50000"/>
            </a:schemeClr>
          </a:solidFill>
        </p:spPr>
        <p:txBody>
          <a:bodyPr wrap="square">
            <a:spAutoFit/>
          </a:bodyPr>
          <a:lstStyle/>
          <a:p>
            <a:pPr algn="ctr"/>
            <a:r>
              <a:rPr lang="en-US" dirty="0" smtClean="0">
                <a:solidFill>
                  <a:schemeClr val="bg1"/>
                </a:solidFill>
              </a:rPr>
              <a:t>The Demo is the </a:t>
            </a:r>
            <a:r>
              <a:rPr lang="en-US" dirty="0">
                <a:solidFill>
                  <a:schemeClr val="bg1"/>
                </a:solidFill>
              </a:rPr>
              <a:t>Delivery Team’s most potent tool for getting </a:t>
            </a:r>
            <a:r>
              <a:rPr lang="en-US" dirty="0" smtClean="0">
                <a:solidFill>
                  <a:schemeClr val="bg1"/>
                </a:solidFill>
              </a:rPr>
              <a:t>feedback &amp; </a:t>
            </a:r>
            <a:r>
              <a:rPr lang="en-US" dirty="0">
                <a:solidFill>
                  <a:schemeClr val="bg1"/>
                </a:solidFill>
              </a:rPr>
              <a:t>earning trust </a:t>
            </a:r>
          </a:p>
        </p:txBody>
      </p:sp>
    </p:spTree>
    <p:extLst>
      <p:ext uri="{BB962C8B-B14F-4D97-AF65-F5344CB8AC3E}">
        <p14:creationId xmlns:p14="http://schemas.microsoft.com/office/powerpoint/2010/main" val="328678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549411" y="154736"/>
            <a:ext cx="5558961" cy="887884"/>
          </a:xfrm>
        </p:spPr>
        <p:txBody>
          <a:bodyPr/>
          <a:lstStyle/>
          <a:p>
            <a:r>
              <a:rPr lang="en-US" dirty="0" smtClean="0">
                <a:solidFill>
                  <a:schemeClr val="tx2">
                    <a:lumMod val="10000"/>
                  </a:schemeClr>
                </a:solidFill>
              </a:rPr>
              <a:t>Retrospectives</a:t>
            </a:r>
          </a:p>
        </p:txBody>
      </p:sp>
      <p:sp>
        <p:nvSpPr>
          <p:cNvPr id="2" name="TextBox 1"/>
          <p:cNvSpPr txBox="1"/>
          <p:nvPr/>
        </p:nvSpPr>
        <p:spPr>
          <a:xfrm>
            <a:off x="9923469" y="2076023"/>
            <a:ext cx="184666" cy="369332"/>
          </a:xfrm>
          <a:prstGeom prst="rect">
            <a:avLst/>
          </a:prstGeom>
          <a:noFill/>
        </p:spPr>
        <p:txBody>
          <a:bodyPr wrap="none" rtlCol="0">
            <a:spAutoFit/>
          </a:bodyPr>
          <a:lstStyle/>
          <a:p>
            <a:endParaRPr lang="en-US" dirty="0"/>
          </a:p>
        </p:txBody>
      </p:sp>
      <p:sp>
        <p:nvSpPr>
          <p:cNvPr id="5" name="Content Placeholder 4"/>
          <p:cNvSpPr>
            <a:spLocks noGrp="1"/>
          </p:cNvSpPr>
          <p:nvPr>
            <p:ph sz="quarter" idx="10"/>
          </p:nvPr>
        </p:nvSpPr>
        <p:spPr>
          <a:xfrm>
            <a:off x="577943" y="1053577"/>
            <a:ext cx="3804665" cy="5065162"/>
          </a:xfrm>
        </p:spPr>
        <p:txBody>
          <a:bodyPr>
            <a:normAutofit lnSpcReduction="10000"/>
          </a:bodyPr>
          <a:lstStyle/>
          <a:p>
            <a:r>
              <a:rPr lang="en-US" sz="1800" dirty="0" smtClean="0">
                <a:solidFill>
                  <a:schemeClr val="tx2">
                    <a:lumMod val="10000"/>
                  </a:schemeClr>
                </a:solidFill>
              </a:rPr>
              <a:t>Teams should ‘own’ their processes</a:t>
            </a:r>
          </a:p>
          <a:p>
            <a:r>
              <a:rPr lang="en-US" sz="1800" dirty="0" smtClean="0">
                <a:solidFill>
                  <a:schemeClr val="tx2">
                    <a:lumMod val="10000"/>
                  </a:schemeClr>
                </a:solidFill>
              </a:rPr>
              <a:t>Inspect the process – continually improve it</a:t>
            </a:r>
          </a:p>
          <a:p>
            <a:r>
              <a:rPr lang="en-US" sz="1800" dirty="0" smtClean="0">
                <a:solidFill>
                  <a:schemeClr val="tx2">
                    <a:lumMod val="10000"/>
                  </a:schemeClr>
                </a:solidFill>
              </a:rPr>
              <a:t>Do this at the end of an iteration via Retrospectives</a:t>
            </a:r>
          </a:p>
          <a:p>
            <a:r>
              <a:rPr lang="en-US" sz="1800" dirty="0" smtClean="0">
                <a:solidFill>
                  <a:schemeClr val="tx2">
                    <a:lumMod val="10000"/>
                  </a:schemeClr>
                </a:solidFill>
              </a:rPr>
              <a:t>Retrospectives are Delivery Team learning events</a:t>
            </a:r>
          </a:p>
          <a:p>
            <a:pPr lvl="1"/>
            <a:r>
              <a:rPr lang="en-US" sz="1600" dirty="0" smtClean="0">
                <a:solidFill>
                  <a:schemeClr val="tx2">
                    <a:lumMod val="10000"/>
                  </a:schemeClr>
                </a:solidFill>
              </a:rPr>
              <a:t>Need to create a </a:t>
            </a:r>
            <a:r>
              <a:rPr lang="en-US" sz="1600" i="1" dirty="0" smtClean="0">
                <a:solidFill>
                  <a:schemeClr val="tx2">
                    <a:lumMod val="10000"/>
                  </a:schemeClr>
                </a:solidFill>
              </a:rPr>
              <a:t>safe</a:t>
            </a:r>
            <a:r>
              <a:rPr lang="en-US" sz="1600" dirty="0" smtClean="0">
                <a:solidFill>
                  <a:schemeClr val="tx2">
                    <a:lumMod val="10000"/>
                  </a:schemeClr>
                </a:solidFill>
              </a:rPr>
              <a:t> environment</a:t>
            </a:r>
          </a:p>
          <a:p>
            <a:pPr lvl="1"/>
            <a:r>
              <a:rPr lang="en-US" sz="1600" dirty="0" smtClean="0">
                <a:solidFill>
                  <a:schemeClr val="tx2">
                    <a:lumMod val="10000"/>
                  </a:schemeClr>
                </a:solidFill>
              </a:rPr>
              <a:t>Consider a confidentiality agreement</a:t>
            </a:r>
          </a:p>
          <a:p>
            <a:pPr lvl="1"/>
            <a:r>
              <a:rPr lang="en-US" sz="1600" dirty="0" smtClean="0">
                <a:solidFill>
                  <a:schemeClr val="tx2">
                    <a:lumMod val="10000"/>
                  </a:schemeClr>
                </a:solidFill>
              </a:rPr>
              <a:t>What are we doing well (and should continue)?</a:t>
            </a:r>
          </a:p>
          <a:p>
            <a:pPr lvl="1"/>
            <a:r>
              <a:rPr lang="en-US" sz="1600" dirty="0" smtClean="0">
                <a:solidFill>
                  <a:schemeClr val="tx2">
                    <a:lumMod val="10000"/>
                  </a:schemeClr>
                </a:solidFill>
              </a:rPr>
              <a:t>What might we improve?</a:t>
            </a:r>
          </a:p>
          <a:p>
            <a:pPr lvl="1"/>
            <a:r>
              <a:rPr lang="en-US" sz="1600" dirty="0" smtClean="0">
                <a:solidFill>
                  <a:schemeClr val="tx2">
                    <a:lumMod val="10000"/>
                  </a:schemeClr>
                </a:solidFill>
              </a:rPr>
              <a:t>Align on 1 (or 2 at the max) things to change going forward</a:t>
            </a:r>
          </a:p>
          <a:p>
            <a:r>
              <a:rPr lang="en-US" sz="1800" dirty="0" smtClean="0">
                <a:solidFill>
                  <a:schemeClr val="tx2">
                    <a:lumMod val="10000"/>
                  </a:schemeClr>
                </a:solidFill>
              </a:rPr>
              <a:t>The VTF participates whenever appropriate</a:t>
            </a:r>
          </a:p>
        </p:txBody>
      </p:sp>
      <p:pic>
        <p:nvPicPr>
          <p:cNvPr id="7" name="Picture 4" descr="http://ecx.images-amazon.com/images/I/41tFCu4Y1ML._SX258_BO1,204,203,200_.jpg">
            <a:hlinkClick r:id="rId3"/>
          </p:cNvPr>
          <p:cNvPicPr>
            <a:picLocks noChangeAspect="1" noChangeArrowheads="1"/>
          </p:cNvPicPr>
          <p:nvPr/>
        </p:nvPicPr>
        <p:blipFill>
          <a:blip r:embed="rId4" cstate="print"/>
          <a:srcRect/>
          <a:stretch>
            <a:fillRect/>
          </a:stretch>
        </p:blipFill>
        <p:spPr bwMode="auto">
          <a:xfrm>
            <a:off x="5499004" y="1655185"/>
            <a:ext cx="2887784" cy="3454236"/>
          </a:xfrm>
          <a:prstGeom prst="rect">
            <a:avLst/>
          </a:prstGeom>
          <a:noFill/>
        </p:spPr>
      </p:pic>
      <p:sp>
        <p:nvSpPr>
          <p:cNvPr id="8" name="TextBox 7"/>
          <p:cNvSpPr txBox="1"/>
          <p:nvPr/>
        </p:nvSpPr>
        <p:spPr>
          <a:xfrm>
            <a:off x="5226590" y="5299426"/>
            <a:ext cx="3502305" cy="461665"/>
          </a:xfrm>
          <a:prstGeom prst="rect">
            <a:avLst/>
          </a:prstGeom>
          <a:noFill/>
        </p:spPr>
        <p:txBody>
          <a:bodyPr wrap="none" rtlCol="0">
            <a:spAutoFit/>
          </a:bodyPr>
          <a:lstStyle/>
          <a:p>
            <a:r>
              <a:rPr lang="en-US" sz="1200" dirty="0" smtClean="0"/>
              <a:t>Agile Retrospectives: Making Good Teams Great</a:t>
            </a:r>
          </a:p>
          <a:p>
            <a:r>
              <a:rPr lang="en-US" sz="1200" dirty="0" smtClean="0"/>
              <a:t>Ester Derby and Diana Larsen</a:t>
            </a:r>
            <a:endParaRPr lang="en-US" sz="1200" dirty="0"/>
          </a:p>
        </p:txBody>
      </p:sp>
    </p:spTree>
    <p:extLst>
      <p:ext uri="{BB962C8B-B14F-4D97-AF65-F5344CB8AC3E}">
        <p14:creationId xmlns:p14="http://schemas.microsoft.com/office/powerpoint/2010/main" val="15475031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Agile Practices</a:t>
            </a:r>
          </a:p>
        </p:txBody>
      </p:sp>
      <p:sp>
        <p:nvSpPr>
          <p:cNvPr id="10" name="Text Placeholder 9"/>
          <p:cNvSpPr>
            <a:spLocks noGrp="1"/>
          </p:cNvSpPr>
          <p:nvPr>
            <p:ph type="body" sz="quarter" idx="4294967295"/>
          </p:nvPr>
        </p:nvSpPr>
        <p:spPr>
          <a:xfrm>
            <a:off x="3400574" y="3862388"/>
            <a:ext cx="3541884" cy="920750"/>
          </a:xfrm>
        </p:spPr>
        <p:txBody>
          <a:bodyPr/>
          <a:lstStyle/>
          <a:p>
            <a:r>
              <a:rPr lang="en-US" dirty="0" smtClean="0"/>
              <a:t>Patterns &amp; Anti-Patterns</a:t>
            </a:r>
          </a:p>
          <a:p>
            <a:r>
              <a:rPr lang="en-US" dirty="0" smtClean="0"/>
              <a:t>Activity</a:t>
            </a:r>
            <a:endParaRPr lang="en-US" dirty="0"/>
          </a:p>
        </p:txBody>
      </p:sp>
    </p:spTree>
    <p:extLst>
      <p:ext uri="{BB962C8B-B14F-4D97-AF65-F5344CB8AC3E}">
        <p14:creationId xmlns:p14="http://schemas.microsoft.com/office/powerpoint/2010/main" val="16309720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425441386"/>
              </p:ext>
            </p:extLst>
          </p:nvPr>
        </p:nvGraphicFramePr>
        <p:xfrm>
          <a:off x="320675" y="2081783"/>
          <a:ext cx="8532813" cy="4539932"/>
        </p:xfrm>
        <a:graphic>
          <a:graphicData uri="http://schemas.openxmlformats.org/drawingml/2006/table">
            <a:tbl>
              <a:tblPr firstRow="1" bandRow="1">
                <a:tableStyleId>{5C22544A-7EE6-4342-B048-85BDC9FD1C3A}</a:tableStyleId>
              </a:tblPr>
              <a:tblGrid>
                <a:gridCol w="850900"/>
                <a:gridCol w="3676650"/>
                <a:gridCol w="4005263"/>
              </a:tblGrid>
              <a:tr h="370840">
                <a:tc>
                  <a:txBody>
                    <a:bodyPr/>
                    <a:lstStyle/>
                    <a:p>
                      <a:endParaRPr lang="en-US" dirty="0"/>
                    </a:p>
                  </a:txBody>
                  <a:tcPr/>
                </a:tc>
                <a:tc>
                  <a:txBody>
                    <a:bodyPr/>
                    <a:lstStyle/>
                    <a:p>
                      <a:pPr algn="ctr"/>
                      <a:r>
                        <a:rPr lang="en-US" dirty="0" smtClean="0"/>
                        <a:t>Anti-Patterns</a:t>
                      </a:r>
                      <a:r>
                        <a:rPr lang="en-US" baseline="0" dirty="0" smtClean="0"/>
                        <a:t> (Less Agile)</a:t>
                      </a:r>
                      <a:endParaRPr lang="en-US" dirty="0"/>
                    </a:p>
                  </a:txBody>
                  <a:tcPr/>
                </a:tc>
                <a:tc>
                  <a:txBody>
                    <a:bodyPr/>
                    <a:lstStyle/>
                    <a:p>
                      <a:pPr algn="ctr"/>
                      <a:r>
                        <a:rPr lang="en-US" dirty="0" smtClean="0"/>
                        <a:t>Patterns</a:t>
                      </a:r>
                      <a:r>
                        <a:rPr lang="en-US" baseline="0" dirty="0" smtClean="0"/>
                        <a:t> (More Agile)</a:t>
                      </a:r>
                      <a:endParaRPr lang="en-US" dirty="0"/>
                    </a:p>
                  </a:txBody>
                  <a:tcPr/>
                </a:tc>
              </a:tr>
              <a:tr h="370840">
                <a:tc rowSpan="7">
                  <a:txBody>
                    <a:bodyPr/>
                    <a:lstStyle/>
                    <a:p>
                      <a:r>
                        <a:rPr lang="en-US" sz="3200" dirty="0" smtClean="0">
                          <a:solidFill>
                            <a:schemeClr val="tx2">
                              <a:lumMod val="10000"/>
                            </a:schemeClr>
                          </a:solidFill>
                        </a:rPr>
                        <a:t>Values</a:t>
                      </a:r>
                      <a:endParaRPr lang="en-US" sz="3200" dirty="0">
                        <a:solidFill>
                          <a:schemeClr val="tx2">
                            <a:lumMod val="10000"/>
                          </a:schemeClr>
                        </a:solidFill>
                      </a:endParaRPr>
                    </a:p>
                  </a:txBody>
                  <a:tcPr vert="vert270" anchor="ctr" anchorCtr="1"/>
                </a:tc>
                <a:tc>
                  <a:txBody>
                    <a:bodyPr/>
                    <a:lstStyle/>
                    <a:p>
                      <a:r>
                        <a:rPr lang="en-US" sz="1400" dirty="0" smtClean="0">
                          <a:solidFill>
                            <a:schemeClr val="tx2">
                              <a:lumMod val="10000"/>
                            </a:schemeClr>
                          </a:solidFill>
                        </a:rPr>
                        <a:t>Process and tools over individuals</a:t>
                      </a:r>
                      <a:r>
                        <a:rPr lang="en-US" sz="1400" baseline="0" dirty="0" smtClean="0">
                          <a:solidFill>
                            <a:schemeClr val="tx2">
                              <a:lumMod val="10000"/>
                            </a:schemeClr>
                          </a:solidFill>
                        </a:rPr>
                        <a:t> and interactions</a:t>
                      </a:r>
                      <a:endParaRPr lang="en-US" sz="1400" dirty="0">
                        <a:solidFill>
                          <a:schemeClr val="tx2">
                            <a:lumMod val="10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2">
                              <a:lumMod val="10000"/>
                            </a:schemeClr>
                          </a:solidFill>
                        </a:rPr>
                        <a:t>Individuals</a:t>
                      </a:r>
                      <a:r>
                        <a:rPr lang="en-US" sz="1400" baseline="0" dirty="0" smtClean="0">
                          <a:solidFill>
                            <a:schemeClr val="tx2">
                              <a:lumMod val="10000"/>
                            </a:schemeClr>
                          </a:solidFill>
                        </a:rPr>
                        <a:t> and interactions over p</a:t>
                      </a:r>
                      <a:r>
                        <a:rPr lang="en-US" sz="1400" dirty="0" smtClean="0">
                          <a:solidFill>
                            <a:schemeClr val="tx2">
                              <a:lumMod val="10000"/>
                            </a:schemeClr>
                          </a:solidFill>
                        </a:rPr>
                        <a:t>rocess and tools</a:t>
                      </a:r>
                      <a:endParaRPr lang="en-US" sz="1400" dirty="0">
                        <a:solidFill>
                          <a:schemeClr val="tx2">
                            <a:lumMod val="10000"/>
                          </a:schemeClr>
                        </a:solidFill>
                      </a:endParaRPr>
                    </a:p>
                  </a:txBody>
                  <a:tcPr/>
                </a:tc>
              </a:tr>
              <a:tr h="370840">
                <a:tc vMerge="1">
                  <a:txBody>
                    <a:bodyPr/>
                    <a:lstStyle/>
                    <a:p>
                      <a:endParaRPr lang="en-US" sz="1600" dirty="0"/>
                    </a:p>
                  </a:txBody>
                  <a:tcPr/>
                </a:tc>
                <a:tc>
                  <a:txBody>
                    <a:bodyPr/>
                    <a:lstStyle/>
                    <a:p>
                      <a:r>
                        <a:rPr lang="en-US" sz="1400" dirty="0" smtClean="0">
                          <a:solidFill>
                            <a:schemeClr val="tx2">
                              <a:lumMod val="10000"/>
                            </a:schemeClr>
                          </a:solidFill>
                        </a:rPr>
                        <a:t>Comprehensive</a:t>
                      </a:r>
                      <a:r>
                        <a:rPr lang="en-US" sz="1400" baseline="0" dirty="0" smtClean="0">
                          <a:solidFill>
                            <a:schemeClr val="tx2">
                              <a:lumMod val="10000"/>
                            </a:schemeClr>
                          </a:solidFill>
                        </a:rPr>
                        <a:t> documentation over working software</a:t>
                      </a:r>
                      <a:endParaRPr lang="en-US" sz="1400" dirty="0">
                        <a:solidFill>
                          <a:schemeClr val="tx2">
                            <a:lumMod val="10000"/>
                          </a:schemeClr>
                        </a:solidFill>
                      </a:endParaRPr>
                    </a:p>
                  </a:txBody>
                  <a:tcPr/>
                </a:tc>
                <a:tc>
                  <a:txBody>
                    <a:bodyPr/>
                    <a:lstStyle/>
                    <a:p>
                      <a:r>
                        <a:rPr lang="en-US" sz="1400" dirty="0" smtClean="0">
                          <a:solidFill>
                            <a:schemeClr val="tx2">
                              <a:lumMod val="10000"/>
                            </a:schemeClr>
                          </a:solidFill>
                        </a:rPr>
                        <a:t>Working software over comprehensive</a:t>
                      </a:r>
                      <a:r>
                        <a:rPr lang="en-US" sz="1400" baseline="0" dirty="0" smtClean="0">
                          <a:solidFill>
                            <a:schemeClr val="tx2">
                              <a:lumMod val="10000"/>
                            </a:schemeClr>
                          </a:solidFill>
                        </a:rPr>
                        <a:t> documentation</a:t>
                      </a:r>
                      <a:endParaRPr lang="en-US" sz="1400" dirty="0">
                        <a:solidFill>
                          <a:schemeClr val="tx2">
                            <a:lumMod val="10000"/>
                          </a:schemeClr>
                        </a:solidFill>
                      </a:endParaRPr>
                    </a:p>
                  </a:txBody>
                  <a:tcPr/>
                </a:tc>
              </a:tr>
              <a:tr h="370840">
                <a:tc vMerge="1">
                  <a:txBody>
                    <a:bodyPr/>
                    <a:lstStyle/>
                    <a:p>
                      <a:endParaRPr lang="en-US" sz="1600" dirty="0"/>
                    </a:p>
                  </a:txBody>
                  <a:tcPr/>
                </a:tc>
                <a:tc>
                  <a:txBody>
                    <a:bodyPr/>
                    <a:lstStyle/>
                    <a:p>
                      <a:r>
                        <a:rPr lang="en-US" sz="1400" dirty="0" smtClean="0">
                          <a:solidFill>
                            <a:schemeClr val="tx2">
                              <a:lumMod val="10000"/>
                            </a:schemeClr>
                          </a:solidFill>
                        </a:rPr>
                        <a:t>Contract (e.g., requirements) negotiation over customer (BIZ &amp; IT) collaboration</a:t>
                      </a:r>
                      <a:endParaRPr lang="en-US" sz="1400" dirty="0">
                        <a:solidFill>
                          <a:schemeClr val="tx2">
                            <a:lumMod val="10000"/>
                          </a:schemeClr>
                        </a:solidFill>
                      </a:endParaRPr>
                    </a:p>
                  </a:txBody>
                  <a:tcPr/>
                </a:tc>
                <a:tc>
                  <a:txBody>
                    <a:bodyPr/>
                    <a:lstStyle/>
                    <a:p>
                      <a:r>
                        <a:rPr lang="en-US" sz="1400" dirty="0" smtClean="0">
                          <a:solidFill>
                            <a:schemeClr val="tx2">
                              <a:lumMod val="10000"/>
                            </a:schemeClr>
                          </a:solidFill>
                        </a:rPr>
                        <a:t>Customer collaboration over contract negotiation</a:t>
                      </a:r>
                      <a:endParaRPr lang="en-US" sz="1400" dirty="0">
                        <a:solidFill>
                          <a:schemeClr val="tx2">
                            <a:lumMod val="10000"/>
                          </a:schemeClr>
                        </a:solidFill>
                      </a:endParaRPr>
                    </a:p>
                  </a:txBody>
                  <a:tcPr/>
                </a:tc>
              </a:tr>
              <a:tr h="370840">
                <a:tc vMerge="1">
                  <a:txBody>
                    <a:bodyPr/>
                    <a:lstStyle/>
                    <a:p>
                      <a:endParaRPr lang="en-US" sz="1600" dirty="0"/>
                    </a:p>
                  </a:txBody>
                  <a:tcPr/>
                </a:tc>
                <a:tc>
                  <a:txBody>
                    <a:bodyPr/>
                    <a:lstStyle/>
                    <a:p>
                      <a:r>
                        <a:rPr lang="en-US" sz="1400" dirty="0" smtClean="0">
                          <a:solidFill>
                            <a:schemeClr val="tx2">
                              <a:lumMod val="10000"/>
                            </a:schemeClr>
                          </a:solidFill>
                        </a:rPr>
                        <a:t>Following a plan over responding to change</a:t>
                      </a:r>
                      <a:endParaRPr lang="en-US" sz="1400" dirty="0">
                        <a:solidFill>
                          <a:schemeClr val="tx2">
                            <a:lumMod val="10000"/>
                          </a:schemeClr>
                        </a:solidFill>
                      </a:endParaRPr>
                    </a:p>
                  </a:txBody>
                  <a:tcPr/>
                </a:tc>
                <a:tc>
                  <a:txBody>
                    <a:bodyPr/>
                    <a:lstStyle/>
                    <a:p>
                      <a:r>
                        <a:rPr lang="en-US" sz="1400" dirty="0" smtClean="0">
                          <a:solidFill>
                            <a:schemeClr val="tx2">
                              <a:lumMod val="10000"/>
                            </a:schemeClr>
                          </a:solidFill>
                        </a:rPr>
                        <a:t>Responding to change over following a plan</a:t>
                      </a:r>
                      <a:endParaRPr lang="en-US" sz="1400" dirty="0">
                        <a:solidFill>
                          <a:schemeClr val="tx2">
                            <a:lumMod val="10000"/>
                          </a:schemeClr>
                        </a:solidFill>
                      </a:endParaRPr>
                    </a:p>
                  </a:txBody>
                  <a:tcPr/>
                </a:tc>
              </a:tr>
              <a:tr h="370840">
                <a:tc vMerge="1">
                  <a:txBody>
                    <a:bodyPr/>
                    <a:lstStyle/>
                    <a:p>
                      <a:endParaRPr lang="en-US" sz="1600" dirty="0"/>
                    </a:p>
                  </a:txBody>
                  <a:tcPr/>
                </a:tc>
                <a:tc>
                  <a:txBody>
                    <a:bodyPr/>
                    <a:lstStyle/>
                    <a:p>
                      <a:r>
                        <a:rPr lang="en-US" sz="1400" dirty="0" smtClean="0">
                          <a:solidFill>
                            <a:schemeClr val="tx2">
                              <a:lumMod val="10000"/>
                            </a:schemeClr>
                          </a:solidFill>
                        </a:rPr>
                        <a:t>Adopting agile practices</a:t>
                      </a:r>
                      <a:r>
                        <a:rPr lang="en-US" sz="1400" baseline="0" dirty="0" smtClean="0">
                          <a:solidFill>
                            <a:schemeClr val="tx2">
                              <a:lumMod val="10000"/>
                            </a:schemeClr>
                          </a:solidFill>
                        </a:rPr>
                        <a:t> without the mindset (or understanding why) – this yields the same results as before </a:t>
                      </a:r>
                      <a:endParaRPr lang="en-US" sz="1400" dirty="0">
                        <a:solidFill>
                          <a:schemeClr val="tx2">
                            <a:lumMod val="10000"/>
                          </a:schemeClr>
                        </a:solidFill>
                      </a:endParaRPr>
                    </a:p>
                  </a:txBody>
                  <a:tcPr/>
                </a:tc>
                <a:tc>
                  <a:txBody>
                    <a:bodyPr/>
                    <a:lstStyle/>
                    <a:p>
                      <a:r>
                        <a:rPr lang="en-US" sz="1400" dirty="0" smtClean="0">
                          <a:solidFill>
                            <a:schemeClr val="tx2">
                              <a:lumMod val="10000"/>
                            </a:schemeClr>
                          </a:solidFill>
                        </a:rPr>
                        <a:t>Being able to apply advanced practices successfully requires the experience of collaborating effectively and inspecting and adapting</a:t>
                      </a:r>
                      <a:endParaRPr lang="en-US" sz="1400" dirty="0">
                        <a:solidFill>
                          <a:schemeClr val="tx2">
                            <a:lumMod val="10000"/>
                          </a:schemeClr>
                        </a:solidFill>
                      </a:endParaRPr>
                    </a:p>
                  </a:txBody>
                  <a:tcPr/>
                </a:tc>
              </a:tr>
              <a:tr h="370840">
                <a:tc vMerge="1">
                  <a:txBody>
                    <a:bodyPr/>
                    <a:lstStyle/>
                    <a:p>
                      <a:endParaRPr lang="en-US" sz="1600" dirty="0"/>
                    </a:p>
                  </a:txBody>
                  <a:tcPr/>
                </a:tc>
                <a:tc>
                  <a:txBody>
                    <a:bodyPr/>
                    <a:lstStyle/>
                    <a:p>
                      <a:r>
                        <a:rPr lang="en-US" sz="1400" dirty="0" smtClean="0">
                          <a:solidFill>
                            <a:schemeClr val="tx2">
                              <a:lumMod val="10000"/>
                            </a:schemeClr>
                          </a:solidFill>
                        </a:rPr>
                        <a:t>Creating</a:t>
                      </a:r>
                      <a:r>
                        <a:rPr lang="en-US" sz="1400" baseline="0" dirty="0" smtClean="0">
                          <a:solidFill>
                            <a:schemeClr val="tx2">
                              <a:lumMod val="10000"/>
                            </a:schemeClr>
                          </a:solidFill>
                        </a:rPr>
                        <a:t> “big plans” (e.g., project,  requirements, design) at the start; p</a:t>
                      </a:r>
                      <a:r>
                        <a:rPr lang="en-US" sz="1400" dirty="0" smtClean="0">
                          <a:solidFill>
                            <a:schemeClr val="tx2">
                              <a:lumMod val="10000"/>
                            </a:schemeClr>
                          </a:solidFill>
                        </a:rPr>
                        <a:t>lan the work and work the plan</a:t>
                      </a:r>
                      <a:endParaRPr lang="en-US" sz="1400" dirty="0">
                        <a:solidFill>
                          <a:schemeClr val="tx2">
                            <a:lumMod val="10000"/>
                          </a:schemeClr>
                        </a:solidFill>
                      </a:endParaRPr>
                    </a:p>
                  </a:txBody>
                  <a:tcPr/>
                </a:tc>
                <a:tc>
                  <a:txBody>
                    <a:bodyPr/>
                    <a:lstStyle/>
                    <a:p>
                      <a:r>
                        <a:rPr lang="en-US" sz="1400" dirty="0" smtClean="0">
                          <a:solidFill>
                            <a:schemeClr val="tx2">
                              <a:lumMod val="10000"/>
                            </a:schemeClr>
                          </a:solidFill>
                        </a:rPr>
                        <a:t>Light-weight plans that expect things will change as we learn more over time</a:t>
                      </a:r>
                      <a:endParaRPr lang="en-US" sz="1400" dirty="0">
                        <a:solidFill>
                          <a:schemeClr val="tx2">
                            <a:lumMod val="10000"/>
                          </a:schemeClr>
                        </a:solidFill>
                      </a:endParaRPr>
                    </a:p>
                  </a:txBody>
                  <a:tcPr/>
                </a:tc>
              </a:tr>
              <a:tr h="420052">
                <a:tc vMerge="1">
                  <a:txBody>
                    <a:bodyPr/>
                    <a:lstStyle/>
                    <a:p>
                      <a:endParaRPr lang="en-US" sz="1600" dirty="0"/>
                    </a:p>
                  </a:txBody>
                  <a:tcPr/>
                </a:tc>
                <a:tc>
                  <a:txBody>
                    <a:bodyPr/>
                    <a:lstStyle/>
                    <a:p>
                      <a:r>
                        <a:rPr lang="en-US" sz="1400" dirty="0" smtClean="0">
                          <a:solidFill>
                            <a:schemeClr val="tx2">
                              <a:lumMod val="10000"/>
                            </a:schemeClr>
                          </a:solidFill>
                        </a:rPr>
                        <a:t>Delivering the value at the end</a:t>
                      </a:r>
                      <a:endParaRPr lang="en-US" sz="1400" dirty="0">
                        <a:solidFill>
                          <a:schemeClr val="tx2">
                            <a:lumMod val="10000"/>
                          </a:schemeClr>
                        </a:solidFill>
                      </a:endParaRPr>
                    </a:p>
                  </a:txBody>
                  <a:tcPr/>
                </a:tc>
                <a:tc>
                  <a:txBody>
                    <a:bodyPr/>
                    <a:lstStyle/>
                    <a:p>
                      <a:r>
                        <a:rPr lang="en-US" sz="1400" dirty="0" smtClean="0">
                          <a:solidFill>
                            <a:schemeClr val="tx2">
                              <a:lumMod val="10000"/>
                            </a:schemeClr>
                          </a:solidFill>
                        </a:rPr>
                        <a:t>Delivering value incrementally</a:t>
                      </a:r>
                      <a:endParaRPr lang="en-US" sz="1400" dirty="0">
                        <a:solidFill>
                          <a:schemeClr val="tx2">
                            <a:lumMod val="10000"/>
                          </a:schemeClr>
                        </a:solidFill>
                      </a:endParaRPr>
                    </a:p>
                  </a:txBody>
                  <a:tcPr/>
                </a:tc>
              </a:tr>
            </a:tbl>
          </a:graphicData>
        </a:graphic>
      </p:graphicFrame>
      <p:sp>
        <p:nvSpPr>
          <p:cNvPr id="3" name="Title 2"/>
          <p:cNvSpPr>
            <a:spLocks noGrp="1"/>
          </p:cNvSpPr>
          <p:nvPr>
            <p:ph type="title"/>
          </p:nvPr>
        </p:nvSpPr>
        <p:spPr/>
        <p:txBody>
          <a:bodyPr/>
          <a:lstStyle/>
          <a:p>
            <a:r>
              <a:rPr lang="en-US" dirty="0" smtClean="0"/>
              <a:t>Introducing Patterns &amp; </a:t>
            </a:r>
            <a:br>
              <a:rPr lang="en-US" dirty="0" smtClean="0"/>
            </a:br>
            <a:r>
              <a:rPr lang="en-US" dirty="0" smtClean="0"/>
              <a:t>Anti-Patterns</a:t>
            </a:r>
            <a:endParaRPr 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9475" y="495300"/>
            <a:ext cx="1186124" cy="1394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54274" y="1238380"/>
            <a:ext cx="4186321" cy="1077218"/>
          </a:xfrm>
          <a:prstGeom prst="rect">
            <a:avLst/>
          </a:prstGeom>
          <a:noFill/>
        </p:spPr>
        <p:txBody>
          <a:bodyPr wrap="square" rtlCol="0" anchor="ctr">
            <a:spAutoFit/>
          </a:bodyPr>
          <a:lstStyle/>
          <a:p>
            <a:r>
              <a:rPr lang="en-US" sz="1600" b="1" dirty="0" smtClean="0">
                <a:solidFill>
                  <a:schemeClr val="tx2">
                    <a:lumMod val="10000"/>
                  </a:schemeClr>
                </a:solidFill>
                <a:hlinkClick r:id="rId3"/>
              </a:rPr>
              <a:t>The Agile Maturity Guide </a:t>
            </a:r>
            <a:r>
              <a:rPr lang="en-US" sz="1600" b="1" dirty="0" smtClean="0">
                <a:solidFill>
                  <a:schemeClr val="tx2">
                    <a:lumMod val="10000"/>
                  </a:schemeClr>
                </a:solidFill>
              </a:rPr>
              <a:t>- Detailing each levels’ agile patterns and anti-patterns</a:t>
            </a:r>
            <a:br>
              <a:rPr lang="en-US" sz="1600" b="1" dirty="0" smtClean="0">
                <a:solidFill>
                  <a:schemeClr val="tx2">
                    <a:lumMod val="10000"/>
                  </a:schemeClr>
                </a:solidFill>
              </a:rPr>
            </a:br>
            <a:endParaRPr lang="en-US" sz="1600" b="1" dirty="0">
              <a:solidFill>
                <a:schemeClr val="tx2">
                  <a:lumMod val="10000"/>
                </a:schemeClr>
              </a:solidFill>
            </a:endParaRPr>
          </a:p>
        </p:txBody>
      </p:sp>
    </p:spTree>
    <p:extLst>
      <p:ext uri="{BB962C8B-B14F-4D97-AF65-F5344CB8AC3E}">
        <p14:creationId xmlns:p14="http://schemas.microsoft.com/office/powerpoint/2010/main" val="40779775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0768" y="1741714"/>
            <a:ext cx="3989975" cy="4992461"/>
          </a:xfrm>
        </p:spPr>
        <p:txBody>
          <a:bodyPr/>
          <a:lstStyle/>
          <a:p>
            <a:r>
              <a:rPr lang="en-US" dirty="0" smtClean="0">
                <a:solidFill>
                  <a:schemeClr val="tx2">
                    <a:lumMod val="10000"/>
                  </a:schemeClr>
                </a:solidFill>
              </a:rPr>
              <a:t>To show others the </a:t>
            </a:r>
            <a:br>
              <a:rPr lang="en-US" dirty="0" smtClean="0">
                <a:solidFill>
                  <a:schemeClr val="tx2">
                    <a:lumMod val="10000"/>
                  </a:schemeClr>
                </a:solidFill>
              </a:rPr>
            </a:br>
            <a:r>
              <a:rPr lang="en-US" b="1" dirty="0" smtClean="0">
                <a:solidFill>
                  <a:schemeClr val="tx2">
                    <a:lumMod val="10000"/>
                  </a:schemeClr>
                </a:solidFill>
              </a:rPr>
              <a:t>Six Foundational Practices </a:t>
            </a:r>
            <a:r>
              <a:rPr lang="en-US" dirty="0" smtClean="0">
                <a:solidFill>
                  <a:schemeClr val="tx2">
                    <a:lumMod val="10000"/>
                  </a:schemeClr>
                </a:solidFill>
              </a:rPr>
              <a:t>– click </a:t>
            </a:r>
            <a:r>
              <a:rPr lang="en-US" dirty="0" smtClean="0">
                <a:solidFill>
                  <a:schemeClr val="tx2">
                    <a:lumMod val="10000"/>
                  </a:schemeClr>
                </a:solidFill>
                <a:hlinkClick r:id="rId2"/>
              </a:rPr>
              <a:t>here</a:t>
            </a:r>
            <a:endParaRPr lang="en-US" dirty="0" smtClean="0">
              <a:solidFill>
                <a:schemeClr val="tx2">
                  <a:lumMod val="10000"/>
                </a:schemeClr>
              </a:solidFill>
            </a:endParaRPr>
          </a:p>
          <a:p>
            <a:endParaRPr lang="en-US" dirty="0">
              <a:solidFill>
                <a:schemeClr val="tx2">
                  <a:lumMod val="10000"/>
                </a:schemeClr>
              </a:solidFill>
            </a:endParaRPr>
          </a:p>
          <a:p>
            <a:endParaRPr lang="en-US" dirty="0" smtClean="0">
              <a:solidFill>
                <a:schemeClr val="tx2">
                  <a:lumMod val="10000"/>
                </a:schemeClr>
              </a:solidFill>
            </a:endParaRPr>
          </a:p>
          <a:p>
            <a:endParaRPr lang="en-US" dirty="0">
              <a:solidFill>
                <a:schemeClr val="tx2">
                  <a:lumMod val="10000"/>
                </a:schemeClr>
              </a:solidFill>
            </a:endParaRPr>
          </a:p>
          <a:p>
            <a:endParaRPr lang="en-US" dirty="0" smtClean="0">
              <a:solidFill>
                <a:schemeClr val="tx2">
                  <a:lumMod val="10000"/>
                </a:schemeClr>
              </a:solidFill>
            </a:endParaRPr>
          </a:p>
          <a:p>
            <a:endParaRPr lang="en-US" dirty="0">
              <a:solidFill>
                <a:schemeClr val="tx2">
                  <a:lumMod val="10000"/>
                </a:schemeClr>
              </a:solidFill>
            </a:endParaRPr>
          </a:p>
          <a:p>
            <a:endParaRPr lang="en-US" dirty="0" smtClean="0">
              <a:solidFill>
                <a:schemeClr val="tx2">
                  <a:lumMod val="10000"/>
                </a:schemeClr>
              </a:solidFill>
            </a:endParaRPr>
          </a:p>
          <a:p>
            <a:pPr marL="0" indent="0">
              <a:buNone/>
            </a:pPr>
            <a:endParaRPr lang="en-US" dirty="0" smtClean="0">
              <a:solidFill>
                <a:schemeClr val="tx2">
                  <a:lumMod val="10000"/>
                </a:schemeClr>
              </a:solidFill>
            </a:endParaRPr>
          </a:p>
          <a:p>
            <a:r>
              <a:rPr lang="en-US" dirty="0" smtClean="0">
                <a:solidFill>
                  <a:schemeClr val="tx2">
                    <a:lumMod val="10000"/>
                  </a:schemeClr>
                </a:solidFill>
              </a:rPr>
              <a:t>For further details and support </a:t>
            </a:r>
            <a:r>
              <a:rPr lang="en-US" b="1" dirty="0" smtClean="0">
                <a:solidFill>
                  <a:schemeClr val="tx2">
                    <a:lumMod val="10000"/>
                  </a:schemeClr>
                </a:solidFill>
              </a:rPr>
              <a:t>Guide to the Six Foundational Agile Practices </a:t>
            </a:r>
            <a:r>
              <a:rPr lang="en-US" dirty="0" smtClean="0">
                <a:solidFill>
                  <a:schemeClr val="tx2">
                    <a:lumMod val="10000"/>
                  </a:schemeClr>
                </a:solidFill>
              </a:rPr>
              <a:t>– click </a:t>
            </a:r>
            <a:r>
              <a:rPr lang="en-US" dirty="0" smtClean="0">
                <a:hlinkClick r:id="rId3"/>
              </a:rPr>
              <a:t>here</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3" name="Title 2"/>
          <p:cNvSpPr>
            <a:spLocks noGrp="1"/>
          </p:cNvSpPr>
          <p:nvPr>
            <p:ph type="title"/>
          </p:nvPr>
        </p:nvSpPr>
        <p:spPr/>
        <p:txBody>
          <a:bodyPr/>
          <a:lstStyle/>
          <a:p>
            <a:r>
              <a:rPr lang="en-US" dirty="0"/>
              <a:t>A Guide to the Six Foundational </a:t>
            </a:r>
            <a:r>
              <a:rPr lang="en-US" dirty="0" smtClean="0"/>
              <a:t/>
            </a:r>
            <a:br>
              <a:rPr lang="en-US" dirty="0" smtClean="0"/>
            </a:br>
            <a:r>
              <a:rPr lang="en-US" dirty="0" smtClean="0"/>
              <a:t>Agile </a:t>
            </a:r>
            <a:r>
              <a:rPr lang="en-US" dirty="0"/>
              <a:t>Practices</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4332" y="1571410"/>
            <a:ext cx="3713784" cy="479697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170" y="2823267"/>
            <a:ext cx="4359668" cy="2290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4076700" y="3876675"/>
            <a:ext cx="1152525" cy="21145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520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160242" y="1004238"/>
            <a:ext cx="6853678" cy="5035550"/>
          </a:xfrm>
        </p:spPr>
      </p:pic>
      <p:sp>
        <p:nvSpPr>
          <p:cNvPr id="3" name="Title 2"/>
          <p:cNvSpPr>
            <a:spLocks noGrp="1"/>
          </p:cNvSpPr>
          <p:nvPr>
            <p:ph type="title"/>
          </p:nvPr>
        </p:nvSpPr>
        <p:spPr/>
        <p:txBody>
          <a:bodyPr/>
          <a:lstStyle/>
          <a:p>
            <a:r>
              <a:rPr lang="en-US" dirty="0" smtClean="0">
                <a:solidFill>
                  <a:schemeClr val="tx2">
                    <a:lumMod val="50000"/>
                  </a:schemeClr>
                </a:solidFill>
              </a:rPr>
              <a:t>What’s Your View on Agile?</a:t>
            </a:r>
            <a:endParaRPr lang="en-US" dirty="0">
              <a:solidFill>
                <a:schemeClr val="tx2">
                  <a:lumMod val="50000"/>
                </a:schemeClr>
              </a:solidFill>
            </a:endParaRPr>
          </a:p>
        </p:txBody>
      </p:sp>
    </p:spTree>
    <p:extLst>
      <p:ext uri="{BB962C8B-B14F-4D97-AF65-F5344CB8AC3E}">
        <p14:creationId xmlns:p14="http://schemas.microsoft.com/office/powerpoint/2010/main" val="38804687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20768" y="1700697"/>
            <a:ext cx="8532981" cy="3338676"/>
          </a:xfrm>
          <a:noFill/>
        </p:spPr>
        <p:txBody>
          <a:bodyPr numCol="1">
            <a:normAutofit lnSpcReduction="10000"/>
          </a:bodyPr>
          <a:lstStyle/>
          <a:p>
            <a:r>
              <a:rPr lang="en-US" sz="1600" dirty="0" smtClean="0">
                <a:solidFill>
                  <a:schemeClr val="tx2">
                    <a:lumMod val="10000"/>
                  </a:schemeClr>
                </a:solidFill>
              </a:rPr>
              <a:t>5 minutes – set up</a:t>
            </a:r>
          </a:p>
          <a:p>
            <a:pPr lvl="1"/>
            <a:r>
              <a:rPr lang="en-US" sz="1400" dirty="0" smtClean="0">
                <a:solidFill>
                  <a:schemeClr val="tx2">
                    <a:lumMod val="10000"/>
                  </a:schemeClr>
                </a:solidFill>
              </a:rPr>
              <a:t>Self-organize into  </a:t>
            </a:r>
            <a:r>
              <a:rPr lang="en-US" sz="1400" dirty="0" smtClean="0">
                <a:solidFill>
                  <a:schemeClr val="tx2">
                    <a:lumMod val="10000"/>
                  </a:schemeClr>
                </a:solidFill>
              </a:rPr>
              <a:t>teams</a:t>
            </a:r>
            <a:endParaRPr lang="en-US" sz="1400" dirty="0" smtClean="0">
              <a:solidFill>
                <a:schemeClr val="tx2">
                  <a:lumMod val="10000"/>
                </a:schemeClr>
              </a:solidFill>
            </a:endParaRPr>
          </a:p>
          <a:p>
            <a:pPr lvl="1"/>
            <a:r>
              <a:rPr lang="en-US" sz="1400" dirty="0" smtClean="0">
                <a:solidFill>
                  <a:schemeClr val="tx2">
                    <a:lumMod val="10000"/>
                  </a:schemeClr>
                </a:solidFill>
              </a:rPr>
              <a:t>Each team will pick a an agile practice (see below)</a:t>
            </a:r>
          </a:p>
          <a:p>
            <a:r>
              <a:rPr lang="en-US" sz="1600" dirty="0" smtClean="0">
                <a:solidFill>
                  <a:schemeClr val="tx2">
                    <a:lumMod val="10000"/>
                  </a:schemeClr>
                </a:solidFill>
              </a:rPr>
              <a:t>20 minutes – brainstorm/research</a:t>
            </a:r>
          </a:p>
          <a:p>
            <a:pPr lvl="1"/>
            <a:r>
              <a:rPr lang="en-US" sz="1400" dirty="0" smtClean="0">
                <a:solidFill>
                  <a:schemeClr val="tx2">
                    <a:lumMod val="10000"/>
                  </a:schemeClr>
                </a:solidFill>
              </a:rPr>
              <a:t>Each team will brainstorm/research to describe their practice </a:t>
            </a:r>
          </a:p>
          <a:p>
            <a:pPr lvl="1"/>
            <a:r>
              <a:rPr lang="en-US" sz="1400" dirty="0">
                <a:solidFill>
                  <a:schemeClr val="tx2">
                    <a:lumMod val="10000"/>
                  </a:schemeClr>
                </a:solidFill>
              </a:rPr>
              <a:t>E</a:t>
            </a:r>
            <a:r>
              <a:rPr lang="en-US" sz="1400" dirty="0" smtClean="0">
                <a:solidFill>
                  <a:schemeClr val="tx2">
                    <a:lumMod val="10000"/>
                  </a:schemeClr>
                </a:solidFill>
              </a:rPr>
              <a:t>mphasize the ATF role; what should the ATF consider and act upon</a:t>
            </a:r>
          </a:p>
          <a:p>
            <a:pPr lvl="1"/>
            <a:r>
              <a:rPr lang="en-US" sz="1400" dirty="0" smtClean="0">
                <a:solidFill>
                  <a:schemeClr val="tx2">
                    <a:lumMod val="10000"/>
                  </a:schemeClr>
                </a:solidFill>
              </a:rPr>
              <a:t>Describe some patterns and anti-patterns for the practice you picked</a:t>
            </a:r>
          </a:p>
          <a:p>
            <a:r>
              <a:rPr lang="en-US" sz="1600" dirty="0" smtClean="0">
                <a:solidFill>
                  <a:schemeClr val="tx2">
                    <a:lumMod val="10000"/>
                  </a:schemeClr>
                </a:solidFill>
              </a:rPr>
              <a:t>Debrief</a:t>
            </a:r>
          </a:p>
          <a:p>
            <a:pPr lvl="1"/>
            <a:r>
              <a:rPr lang="en-US" sz="1400" dirty="0" smtClean="0">
                <a:solidFill>
                  <a:schemeClr val="tx2">
                    <a:lumMod val="10000"/>
                  </a:schemeClr>
                </a:solidFill>
              </a:rPr>
              <a:t>Highlight team’s discoveries. </a:t>
            </a:r>
          </a:p>
          <a:p>
            <a:pPr lvl="1"/>
            <a:r>
              <a:rPr lang="en-US" sz="1400" dirty="0" smtClean="0">
                <a:solidFill>
                  <a:schemeClr val="tx2">
                    <a:lumMod val="10000"/>
                  </a:schemeClr>
                </a:solidFill>
              </a:rPr>
              <a:t>The two teams with the same practice will merge and collaborate to develop a presentation to give to the class</a:t>
            </a:r>
            <a:endParaRPr lang="en-US" sz="1600" dirty="0">
              <a:solidFill>
                <a:schemeClr val="tx2">
                  <a:lumMod val="10000"/>
                </a:schemeClr>
              </a:solidFill>
            </a:endParaRPr>
          </a:p>
        </p:txBody>
      </p:sp>
      <p:sp>
        <p:nvSpPr>
          <p:cNvPr id="3" name="Title 2"/>
          <p:cNvSpPr>
            <a:spLocks noGrp="1"/>
          </p:cNvSpPr>
          <p:nvPr>
            <p:ph type="title"/>
          </p:nvPr>
        </p:nvSpPr>
        <p:spPr>
          <a:xfrm>
            <a:off x="1588910" y="264160"/>
            <a:ext cx="7264839" cy="887884"/>
          </a:xfrm>
        </p:spPr>
        <p:txBody>
          <a:bodyPr/>
          <a:lstStyle/>
          <a:p>
            <a:r>
              <a:rPr lang="en-US" dirty="0" smtClean="0">
                <a:solidFill>
                  <a:srgbClr val="C00000"/>
                </a:solidFill>
              </a:rPr>
              <a:t>Activity</a:t>
            </a:r>
            <a:r>
              <a:rPr lang="en-US" dirty="0" smtClean="0"/>
              <a:t> </a:t>
            </a:r>
            <a:r>
              <a:rPr lang="en-US" dirty="0" smtClean="0">
                <a:solidFill>
                  <a:schemeClr val="bg2">
                    <a:lumMod val="10000"/>
                  </a:schemeClr>
                </a:solidFill>
              </a:rPr>
              <a:t>– Agile Practices: </a:t>
            </a:r>
            <a:br>
              <a:rPr lang="en-US" dirty="0" smtClean="0">
                <a:solidFill>
                  <a:schemeClr val="bg2">
                    <a:lumMod val="10000"/>
                  </a:schemeClr>
                </a:solidFill>
              </a:rPr>
            </a:br>
            <a:r>
              <a:rPr lang="en-US" dirty="0" smtClean="0">
                <a:solidFill>
                  <a:schemeClr val="bg2">
                    <a:lumMod val="10000"/>
                  </a:schemeClr>
                </a:solidFill>
              </a:rPr>
              <a:t>Patterns &amp; Anti-Patterns </a:t>
            </a:r>
            <a:endParaRPr lang="en-US" dirty="0">
              <a:solidFill>
                <a:schemeClr val="bg2">
                  <a:lumMod val="10000"/>
                </a:schemeClr>
              </a:solidFill>
            </a:endParaRPr>
          </a:p>
        </p:txBody>
      </p:sp>
      <p:sp>
        <p:nvSpPr>
          <p:cNvPr id="9" name="Content Placeholder 6"/>
          <p:cNvSpPr txBox="1">
            <a:spLocks/>
          </p:cNvSpPr>
          <p:nvPr/>
        </p:nvSpPr>
        <p:spPr bwMode="auto">
          <a:xfrm>
            <a:off x="1472024" y="5518902"/>
            <a:ext cx="6628671" cy="1085098"/>
          </a:xfrm>
          <a:prstGeom prst="rect">
            <a:avLst/>
          </a:prstGeom>
          <a:noFill/>
          <a:ln w="9525">
            <a:noFill/>
            <a:miter lim="800000"/>
            <a:headEnd/>
            <a:tailEnd/>
          </a:ln>
        </p:spPr>
        <p:txBody>
          <a:bodyPr vert="horz" wrap="square" lIns="0" tIns="0" rIns="0" bIns="0" numCol="2" anchor="t" anchorCtr="0" compatLnSpc="1">
            <a:prstTxWarp prst="textNoShape">
              <a:avLst/>
            </a:prstTxWarp>
          </a:bodyPr>
          <a:lst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1038"/>
            <a:r>
              <a:rPr lang="en-US" dirty="0" smtClean="0">
                <a:solidFill>
                  <a:schemeClr val="tx2">
                    <a:lumMod val="50000"/>
                  </a:schemeClr>
                </a:solidFill>
              </a:rPr>
              <a:t>Chartering</a:t>
            </a:r>
          </a:p>
          <a:p>
            <a:pPr marL="681038"/>
            <a:r>
              <a:rPr lang="en-US" dirty="0" smtClean="0">
                <a:solidFill>
                  <a:schemeClr val="tx2">
                    <a:lumMod val="50000"/>
                  </a:schemeClr>
                </a:solidFill>
              </a:rPr>
              <a:t>Release Planning</a:t>
            </a:r>
          </a:p>
          <a:p>
            <a:pPr marL="681038"/>
            <a:r>
              <a:rPr lang="en-US" dirty="0" smtClean="0">
                <a:solidFill>
                  <a:schemeClr val="tx2">
                    <a:lumMod val="50000"/>
                  </a:schemeClr>
                </a:solidFill>
              </a:rPr>
              <a:t>Iteration Planning</a:t>
            </a:r>
          </a:p>
          <a:p>
            <a:r>
              <a:rPr lang="en-US" dirty="0" smtClean="0">
                <a:solidFill>
                  <a:schemeClr val="tx2">
                    <a:lumMod val="50000"/>
                  </a:schemeClr>
                </a:solidFill>
              </a:rPr>
              <a:t>Grooming the Backlog</a:t>
            </a:r>
          </a:p>
          <a:p>
            <a:r>
              <a:rPr lang="en-US" dirty="0" smtClean="0">
                <a:solidFill>
                  <a:schemeClr val="tx2">
                    <a:lumMod val="50000"/>
                  </a:schemeClr>
                </a:solidFill>
              </a:rPr>
              <a:t>Retrospectives</a:t>
            </a:r>
          </a:p>
          <a:p>
            <a:r>
              <a:rPr lang="en-US" dirty="0" smtClean="0">
                <a:solidFill>
                  <a:schemeClr val="tx2">
                    <a:lumMod val="50000"/>
                  </a:schemeClr>
                </a:solidFill>
              </a:rPr>
              <a:t>Demonstrations</a:t>
            </a:r>
            <a:endParaRPr lang="en-US" dirty="0">
              <a:solidFill>
                <a:schemeClr val="tx2">
                  <a:lumMod val="50000"/>
                </a:schemeClr>
              </a:solidFill>
            </a:endParaRPr>
          </a:p>
        </p:txBody>
      </p:sp>
      <p:sp>
        <p:nvSpPr>
          <p:cNvPr id="10" name="TextBox 1"/>
          <p:cNvSpPr txBox="1"/>
          <p:nvPr/>
        </p:nvSpPr>
        <p:spPr>
          <a:xfrm>
            <a:off x="3498865" y="5057237"/>
            <a:ext cx="1451038" cy="461665"/>
          </a:xfrm>
          <a:prstGeom prst="rect">
            <a:avLst/>
          </a:prstGeom>
          <a:noFill/>
          <a:ln>
            <a:noFill/>
          </a:ln>
        </p:spPr>
        <p:txBody>
          <a:bodyPr wrap="none" rtlCol="0">
            <a:spAutoFit/>
          </a:bodyPr>
          <a:lstStyle/>
          <a:p>
            <a:r>
              <a:rPr lang="en-US" sz="2400" dirty="0" smtClean="0">
                <a:solidFill>
                  <a:srgbClr val="4C4C4C"/>
                </a:solidFill>
              </a:rPr>
              <a:t>Practices</a:t>
            </a:r>
            <a:endParaRPr lang="en-US" sz="2400" dirty="0">
              <a:solidFill>
                <a:srgbClr val="4C4C4C"/>
              </a:solidFill>
            </a:endParaRPr>
          </a:p>
        </p:txBody>
      </p:sp>
      <p:sp>
        <p:nvSpPr>
          <p:cNvPr id="11" name="TextBox 4"/>
          <p:cNvSpPr txBox="1"/>
          <p:nvPr/>
        </p:nvSpPr>
        <p:spPr>
          <a:xfrm>
            <a:off x="44842" y="1012781"/>
            <a:ext cx="9028818" cy="584775"/>
          </a:xfrm>
          <a:prstGeom prst="rect">
            <a:avLst/>
          </a:prstGeom>
          <a:solidFill>
            <a:schemeClr val="accent6">
              <a:lumMod val="40000"/>
              <a:lumOff val="60000"/>
            </a:schemeClr>
          </a:solidFill>
        </p:spPr>
        <p:txBody>
          <a:bodyPr wrap="none" rtlCol="0">
            <a:spAutoFit/>
          </a:bodyPr>
          <a:lstStyle/>
          <a:p>
            <a:pPr algn="ctr"/>
            <a:r>
              <a:rPr lang="en-US" sz="1600" b="1" dirty="0" smtClean="0">
                <a:solidFill>
                  <a:schemeClr val="tx2">
                    <a:lumMod val="50000"/>
                  </a:schemeClr>
                </a:solidFill>
              </a:rPr>
              <a:t>Patterns: </a:t>
            </a:r>
            <a:r>
              <a:rPr lang="en-US" sz="1600" dirty="0" smtClean="0">
                <a:solidFill>
                  <a:schemeClr val="tx2">
                    <a:lumMod val="50000"/>
                  </a:schemeClr>
                </a:solidFill>
              </a:rPr>
              <a:t>things we want to encourage – what are the smells of a successful practice?</a:t>
            </a:r>
          </a:p>
          <a:p>
            <a:pPr algn="ctr"/>
            <a:r>
              <a:rPr lang="en-US" sz="1600" b="1" dirty="0" smtClean="0">
                <a:solidFill>
                  <a:schemeClr val="tx2">
                    <a:lumMod val="50000"/>
                  </a:schemeClr>
                </a:solidFill>
              </a:rPr>
              <a:t>Anti-patterns: </a:t>
            </a:r>
            <a:r>
              <a:rPr lang="en-US" sz="1600" dirty="0" smtClean="0">
                <a:solidFill>
                  <a:schemeClr val="tx2">
                    <a:lumMod val="50000"/>
                  </a:schemeClr>
                </a:solidFill>
              </a:rPr>
              <a:t>things we want to discourage – what are  the smells of a practice gone wrong</a:t>
            </a:r>
            <a:r>
              <a:rPr lang="en-US" sz="1600" dirty="0" smtClean="0">
                <a:solidFill>
                  <a:srgbClr val="4C4C4C"/>
                </a:solidFill>
              </a:rPr>
              <a:t>? </a:t>
            </a:r>
            <a:endParaRPr lang="en-US" sz="1600" dirty="0">
              <a:solidFill>
                <a:srgbClr val="4C4C4C"/>
              </a:solidFill>
            </a:endParaRPr>
          </a:p>
        </p:txBody>
      </p:sp>
      <p:cxnSp>
        <p:nvCxnSpPr>
          <p:cNvPr id="12" name="Straight Connector 7"/>
          <p:cNvCxnSpPr/>
          <p:nvPr/>
        </p:nvCxnSpPr>
        <p:spPr>
          <a:xfrm>
            <a:off x="1432560" y="5057237"/>
            <a:ext cx="58013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8732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Words of Wisdom from a Pro</a:t>
            </a:r>
          </a:p>
        </p:txBody>
      </p:sp>
      <p:sp>
        <p:nvSpPr>
          <p:cNvPr id="6" name="Text Placeholder 5"/>
          <p:cNvSpPr>
            <a:spLocks noGrp="1"/>
          </p:cNvSpPr>
          <p:nvPr>
            <p:ph type="body" sz="quarter" idx="4294967295"/>
          </p:nvPr>
        </p:nvSpPr>
        <p:spPr>
          <a:xfrm>
            <a:off x="3337560" y="4268787"/>
            <a:ext cx="3154363" cy="606425"/>
          </a:xfrm>
        </p:spPr>
        <p:txBody>
          <a:bodyPr/>
          <a:lstStyle/>
          <a:p>
            <a:r>
              <a:rPr lang="en-US" dirty="0" smtClean="0"/>
              <a:t>Laura Agan, </a:t>
            </a:r>
            <a:r>
              <a:rPr lang="en-US" dirty="0"/>
              <a:t>A</a:t>
            </a:r>
            <a:r>
              <a:rPr lang="en-US" dirty="0" smtClean="0"/>
              <a:t>TF in VES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487" y="557211"/>
            <a:ext cx="2390775" cy="19145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4273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65988">
            <a:off x="2167084" y="1612711"/>
            <a:ext cx="3178464" cy="1622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What’s It Like to Be a ATF?</a:t>
            </a:r>
            <a:endParaRPr lang="en-US" dirty="0"/>
          </a:p>
        </p:txBody>
      </p:sp>
      <p:pic>
        <p:nvPicPr>
          <p:cNvPr id="12" name="Picture 2" descr="https://encrypted-tbn2.gstatic.com/images?q=tbn:ANd9GcS2AuWyMu93KasiXnc2NCSu3LRgi8Z2aklXBQb7hPfDxTKqJEQ5X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349" y="2922460"/>
            <a:ext cx="3937767" cy="295734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740657" y="3760063"/>
            <a:ext cx="2343150" cy="1077218"/>
          </a:xfrm>
          <a:prstGeom prst="rect">
            <a:avLst/>
          </a:prstGeom>
          <a:noFill/>
        </p:spPr>
        <p:txBody>
          <a:bodyPr wrap="square" rtlCol="0">
            <a:spAutoFit/>
          </a:bodyPr>
          <a:lstStyle/>
          <a:p>
            <a:pPr algn="ctr"/>
            <a:r>
              <a:rPr lang="en-US" sz="1600" dirty="0" smtClean="0"/>
              <a:t>Laura Agan shares her experiences</a:t>
            </a:r>
          </a:p>
          <a:p>
            <a:pPr algn="ctr"/>
            <a:r>
              <a:rPr lang="en-US" sz="1600" dirty="0" smtClean="0"/>
              <a:t>+</a:t>
            </a:r>
          </a:p>
          <a:p>
            <a:pPr algn="ctr"/>
            <a:r>
              <a:rPr lang="en-US" sz="1600" dirty="0" smtClean="0"/>
              <a:t>Open Q&amp;A</a:t>
            </a:r>
            <a:endParaRPr lang="en-US" sz="1600" dirty="0"/>
          </a:p>
        </p:txBody>
      </p:sp>
      <p:pic>
        <p:nvPicPr>
          <p:cNvPr id="1030" name="Picture 6" descr="C:\Users\v413220\Pictures\Laura Ag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392" y="3428999"/>
            <a:ext cx="2450805" cy="24508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7293" y="1109662"/>
            <a:ext cx="3068149" cy="245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740657" y="6072294"/>
            <a:ext cx="2966261" cy="369332"/>
          </a:xfrm>
          <a:prstGeom prst="rect">
            <a:avLst/>
          </a:prstGeom>
          <a:noFill/>
        </p:spPr>
        <p:txBody>
          <a:bodyPr wrap="none" rtlCol="0">
            <a:spAutoFit/>
          </a:bodyPr>
          <a:lstStyle/>
          <a:p>
            <a:r>
              <a:rPr lang="en-US" dirty="0" smtClean="0">
                <a:solidFill>
                  <a:srgbClr val="FF0000"/>
                </a:solidFill>
              </a:rPr>
              <a:t>Which is the real Laura;-)?</a:t>
            </a:r>
            <a:endParaRPr lang="en-US" dirty="0">
              <a:solidFill>
                <a:srgbClr val="FF0000"/>
              </a:solidFill>
            </a:endParaRPr>
          </a:p>
        </p:txBody>
      </p:sp>
    </p:spTree>
    <p:extLst>
      <p:ext uri="{BB962C8B-B14F-4D97-AF65-F5344CB8AC3E}">
        <p14:creationId xmlns:p14="http://schemas.microsoft.com/office/powerpoint/2010/main" val="1060988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Agile Practices</a:t>
            </a:r>
          </a:p>
        </p:txBody>
      </p:sp>
      <p:sp>
        <p:nvSpPr>
          <p:cNvPr id="10" name="Text Placeholder 9"/>
          <p:cNvSpPr>
            <a:spLocks noGrp="1"/>
          </p:cNvSpPr>
          <p:nvPr>
            <p:ph type="body" sz="quarter" idx="4294967295"/>
          </p:nvPr>
        </p:nvSpPr>
        <p:spPr>
          <a:xfrm>
            <a:off x="3337560" y="3862388"/>
            <a:ext cx="4658995" cy="920750"/>
          </a:xfrm>
        </p:spPr>
        <p:txBody>
          <a:bodyPr/>
          <a:lstStyle/>
          <a:p>
            <a:r>
              <a:rPr lang="en-US" dirty="0" smtClean="0"/>
              <a:t>Team Debrief</a:t>
            </a:r>
            <a:endParaRPr lang="en-US" dirty="0"/>
          </a:p>
        </p:txBody>
      </p:sp>
    </p:spTree>
    <p:extLst>
      <p:ext uri="{BB962C8B-B14F-4D97-AF65-F5344CB8AC3E}">
        <p14:creationId xmlns:p14="http://schemas.microsoft.com/office/powerpoint/2010/main" val="33505817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768444" y="3727628"/>
            <a:ext cx="5394232" cy="1031007"/>
          </a:xfrm>
          <a:noFill/>
        </p:spPr>
        <p:txBody>
          <a:bodyPr numCol="1"/>
          <a:lstStyle/>
          <a:p>
            <a:r>
              <a:rPr lang="en-US" sz="1800" b="1" dirty="0">
                <a:solidFill>
                  <a:schemeClr val="tx2">
                    <a:lumMod val="10000"/>
                  </a:schemeClr>
                </a:solidFill>
              </a:rPr>
              <a:t>Each team </a:t>
            </a:r>
            <a:r>
              <a:rPr lang="en-US" sz="1800" b="1" dirty="0" smtClean="0">
                <a:solidFill>
                  <a:schemeClr val="tx2">
                    <a:lumMod val="10000"/>
                  </a:schemeClr>
                </a:solidFill>
              </a:rPr>
              <a:t>presents </a:t>
            </a:r>
            <a:r>
              <a:rPr lang="en-US" sz="1800" b="1" dirty="0">
                <a:solidFill>
                  <a:schemeClr val="tx2">
                    <a:lumMod val="10000"/>
                  </a:schemeClr>
                </a:solidFill>
              </a:rPr>
              <a:t>their findings to the class</a:t>
            </a:r>
          </a:p>
          <a:p>
            <a:r>
              <a:rPr lang="en-US" sz="1800" b="1" dirty="0" smtClean="0">
                <a:solidFill>
                  <a:schemeClr val="tx2">
                    <a:lumMod val="10000"/>
                  </a:schemeClr>
                </a:solidFill>
              </a:rPr>
              <a:t>10 minutes per team</a:t>
            </a:r>
          </a:p>
        </p:txBody>
      </p:sp>
      <p:sp>
        <p:nvSpPr>
          <p:cNvPr id="3" name="Title 2"/>
          <p:cNvSpPr>
            <a:spLocks noGrp="1"/>
          </p:cNvSpPr>
          <p:nvPr>
            <p:ph type="title"/>
          </p:nvPr>
        </p:nvSpPr>
        <p:spPr>
          <a:xfrm>
            <a:off x="1588910" y="264160"/>
            <a:ext cx="7264839" cy="887884"/>
          </a:xfrm>
        </p:spPr>
        <p:txBody>
          <a:bodyPr/>
          <a:lstStyle/>
          <a:p>
            <a:r>
              <a:rPr lang="en-US" dirty="0" smtClean="0">
                <a:solidFill>
                  <a:srgbClr val="C00000"/>
                </a:solidFill>
              </a:rPr>
              <a:t>Debrief </a:t>
            </a:r>
            <a:r>
              <a:rPr lang="en-US" dirty="0" smtClean="0">
                <a:solidFill>
                  <a:schemeClr val="tx2">
                    <a:lumMod val="10000"/>
                  </a:schemeClr>
                </a:solidFill>
              </a:rPr>
              <a:t>– Agile Practices: </a:t>
            </a:r>
            <a:br>
              <a:rPr lang="en-US" dirty="0" smtClean="0">
                <a:solidFill>
                  <a:schemeClr val="tx2">
                    <a:lumMod val="10000"/>
                  </a:schemeClr>
                </a:solidFill>
              </a:rPr>
            </a:br>
            <a:r>
              <a:rPr lang="en-US" dirty="0" smtClean="0">
                <a:solidFill>
                  <a:schemeClr val="tx2">
                    <a:lumMod val="10000"/>
                  </a:schemeClr>
                </a:solidFill>
              </a:rPr>
              <a:t>Patterns &amp; Anti-Patterns </a:t>
            </a:r>
            <a:endParaRPr lang="en-US" dirty="0">
              <a:solidFill>
                <a:schemeClr val="tx2">
                  <a:lumMod val="10000"/>
                </a:schemeClr>
              </a:solidFill>
            </a:endParaRPr>
          </a:p>
        </p:txBody>
      </p:sp>
      <p:sp>
        <p:nvSpPr>
          <p:cNvPr id="5" name="TextBox 4"/>
          <p:cNvSpPr txBox="1"/>
          <p:nvPr/>
        </p:nvSpPr>
        <p:spPr>
          <a:xfrm>
            <a:off x="273142" y="1487845"/>
            <a:ext cx="8395370" cy="1785104"/>
          </a:xfrm>
          <a:prstGeom prst="rect">
            <a:avLst/>
          </a:prstGeom>
          <a:solidFill>
            <a:schemeClr val="accent3">
              <a:lumMod val="20000"/>
              <a:lumOff val="80000"/>
            </a:schemeClr>
          </a:solidFill>
          <a:effectLst/>
        </p:spPr>
        <p:txBody>
          <a:bodyPr wrap="square" rtlCol="0" anchor="ctr">
            <a:spAutoFit/>
          </a:bodyPr>
          <a:lstStyle/>
          <a:p>
            <a:pPr>
              <a:spcBef>
                <a:spcPts val="600"/>
              </a:spcBef>
              <a:spcAft>
                <a:spcPts val="600"/>
              </a:spcAft>
            </a:pPr>
            <a:endParaRPr lang="en-US" sz="1600" b="1" dirty="0" smtClean="0">
              <a:solidFill>
                <a:schemeClr val="tx2">
                  <a:lumMod val="10000"/>
                </a:schemeClr>
              </a:solidFill>
            </a:endParaRPr>
          </a:p>
          <a:p>
            <a:pPr>
              <a:spcBef>
                <a:spcPts val="600"/>
              </a:spcBef>
              <a:spcAft>
                <a:spcPts val="600"/>
              </a:spcAft>
            </a:pPr>
            <a:r>
              <a:rPr lang="en-US" sz="1600" b="1" dirty="0" smtClean="0">
                <a:solidFill>
                  <a:schemeClr val="tx2">
                    <a:lumMod val="10000"/>
                  </a:schemeClr>
                </a:solidFill>
              </a:rPr>
              <a:t>Patterns: </a:t>
            </a:r>
            <a:r>
              <a:rPr lang="en-US" sz="1600" i="1" dirty="0" smtClean="0">
                <a:solidFill>
                  <a:schemeClr val="tx2">
                    <a:lumMod val="10000"/>
                  </a:schemeClr>
                </a:solidFill>
              </a:rPr>
              <a:t>things we want to encourage </a:t>
            </a:r>
            <a:r>
              <a:rPr lang="en-US" sz="1600" dirty="0" smtClean="0">
                <a:solidFill>
                  <a:schemeClr val="tx2">
                    <a:lumMod val="10000"/>
                  </a:schemeClr>
                </a:solidFill>
              </a:rPr>
              <a:t>– what are the smells of a successful practice?</a:t>
            </a:r>
          </a:p>
          <a:p>
            <a:pPr>
              <a:spcBef>
                <a:spcPts val="600"/>
              </a:spcBef>
              <a:spcAft>
                <a:spcPts val="600"/>
              </a:spcAft>
            </a:pPr>
            <a:r>
              <a:rPr lang="en-US" sz="1600" b="1" dirty="0" smtClean="0">
                <a:solidFill>
                  <a:schemeClr val="tx2">
                    <a:lumMod val="10000"/>
                  </a:schemeClr>
                </a:solidFill>
              </a:rPr>
              <a:t>Anti-patterns: </a:t>
            </a:r>
            <a:r>
              <a:rPr lang="en-US" sz="1600" i="1" dirty="0" smtClean="0">
                <a:solidFill>
                  <a:schemeClr val="tx2">
                    <a:lumMod val="10000"/>
                  </a:schemeClr>
                </a:solidFill>
              </a:rPr>
              <a:t>things we want to discourage </a:t>
            </a:r>
            <a:r>
              <a:rPr lang="en-US" sz="1600" dirty="0" smtClean="0">
                <a:solidFill>
                  <a:schemeClr val="tx2">
                    <a:lumMod val="10000"/>
                  </a:schemeClr>
                </a:solidFill>
              </a:rPr>
              <a:t>– what are  the smells of a practice gone wrong?</a:t>
            </a:r>
          </a:p>
          <a:p>
            <a:pPr>
              <a:spcBef>
                <a:spcPts val="600"/>
              </a:spcBef>
              <a:spcAft>
                <a:spcPts val="600"/>
              </a:spcAft>
            </a:pPr>
            <a:r>
              <a:rPr lang="en-US" sz="1600" dirty="0" smtClean="0">
                <a:solidFill>
                  <a:schemeClr val="tx2">
                    <a:lumMod val="10000"/>
                  </a:schemeClr>
                </a:solidFill>
              </a:rPr>
              <a:t> </a:t>
            </a:r>
            <a:endParaRPr lang="en-US" sz="1600" dirty="0">
              <a:solidFill>
                <a:schemeClr val="tx2">
                  <a:lumMod val="10000"/>
                </a:schemeClr>
              </a:solidFill>
            </a:endParaRPr>
          </a:p>
        </p:txBody>
      </p:sp>
      <p:cxnSp>
        <p:nvCxnSpPr>
          <p:cNvPr id="8" name="Straight Connector 7"/>
          <p:cNvCxnSpPr/>
          <p:nvPr/>
        </p:nvCxnSpPr>
        <p:spPr>
          <a:xfrm>
            <a:off x="1432560" y="5285837"/>
            <a:ext cx="5801360" cy="0"/>
          </a:xfrm>
          <a:prstGeom prst="line">
            <a:avLst/>
          </a:prstGeom>
        </p:spPr>
        <p:style>
          <a:lnRef idx="1">
            <a:schemeClr val="accent1"/>
          </a:lnRef>
          <a:fillRef idx="0">
            <a:schemeClr val="accent1"/>
          </a:fillRef>
          <a:effectRef idx="0">
            <a:schemeClr val="accent1"/>
          </a:effectRef>
          <a:fontRef idx="minor">
            <a:schemeClr val="tx1"/>
          </a:fontRef>
        </p:style>
      </p:cxnSp>
      <p:pic>
        <p:nvPicPr>
          <p:cNvPr id="8194" name="Picture 2" descr="Image result for 10 minu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465" y="3361292"/>
            <a:ext cx="1245235" cy="152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0088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Wrap Up</a:t>
            </a:r>
            <a:endParaRPr lang="en-US" dirty="0"/>
          </a:p>
        </p:txBody>
      </p:sp>
      <p:sp>
        <p:nvSpPr>
          <p:cNvPr id="5" name="Text Placeholder 4"/>
          <p:cNvSpPr>
            <a:spLocks noGrp="1"/>
          </p:cNvSpPr>
          <p:nvPr>
            <p:ph type="body" sz="quarter" idx="4294967295"/>
          </p:nvPr>
        </p:nvSpPr>
        <p:spPr>
          <a:xfrm>
            <a:off x="3521837" y="3648774"/>
            <a:ext cx="3622675" cy="920750"/>
          </a:xfrm>
        </p:spPr>
        <p:txBody>
          <a:bodyPr/>
          <a:lstStyle/>
          <a:p>
            <a:r>
              <a:rPr lang="en-US" dirty="0" smtClean="0"/>
              <a:t>Next Steps &amp; Resources</a:t>
            </a:r>
            <a:endParaRPr lang="en-US" dirty="0"/>
          </a:p>
        </p:txBody>
      </p:sp>
    </p:spTree>
    <p:extLst>
      <p:ext uri="{BB962C8B-B14F-4D97-AF65-F5344CB8AC3E}">
        <p14:creationId xmlns:p14="http://schemas.microsoft.com/office/powerpoint/2010/main" val="32844412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50000"/>
                  </a:schemeClr>
                </a:solidFill>
              </a:rPr>
              <a:t>The To-Go Box</a:t>
            </a:r>
            <a:endParaRPr lang="en-US" dirty="0">
              <a:solidFill>
                <a:schemeClr val="tx2">
                  <a:lumMod val="50000"/>
                </a:schemeClr>
              </a:solidFill>
            </a:endParaRPr>
          </a:p>
        </p:txBody>
      </p:sp>
      <p:sp>
        <p:nvSpPr>
          <p:cNvPr id="3" name="Content Placeholder 2"/>
          <p:cNvSpPr>
            <a:spLocks noGrp="1"/>
          </p:cNvSpPr>
          <p:nvPr>
            <p:ph sz="half" idx="1"/>
          </p:nvPr>
        </p:nvSpPr>
        <p:spPr>
          <a:xfrm>
            <a:off x="390348" y="1777999"/>
            <a:ext cx="3953052" cy="4635333"/>
          </a:xfrm>
        </p:spPr>
        <p:txBody>
          <a:bodyPr/>
          <a:lstStyle/>
          <a:p>
            <a:pPr marL="0" indent="0">
              <a:buNone/>
            </a:pPr>
            <a:r>
              <a:rPr lang="en-US" sz="1800" b="1" dirty="0" smtClean="0">
                <a:solidFill>
                  <a:schemeClr val="tx1"/>
                </a:solidFill>
              </a:rPr>
              <a:t>Watch: </a:t>
            </a:r>
          </a:p>
          <a:p>
            <a:pPr marL="457200" indent="-457200">
              <a:spcBef>
                <a:spcPts val="600"/>
              </a:spcBef>
              <a:buFont typeface="+mj-lt"/>
              <a:buAutoNum type="arabicPeriod"/>
            </a:pPr>
            <a:r>
              <a:rPr lang="en-US" sz="1800" b="1" dirty="0" smtClean="0">
                <a:solidFill>
                  <a:schemeClr val="tx1"/>
                </a:solidFill>
              </a:rPr>
              <a:t>Jay Vogt: </a:t>
            </a:r>
            <a:r>
              <a:rPr lang="en-US" sz="1800" b="1" dirty="0" smtClean="0">
                <a:solidFill>
                  <a:schemeClr val="tx1"/>
                </a:solidFill>
                <a:hlinkClick r:id="rId3"/>
              </a:rPr>
              <a:t>The Art of Facilitation: Changing the Way the World Meets</a:t>
            </a:r>
            <a:r>
              <a:rPr lang="en-US" sz="1800" b="1" dirty="0" smtClean="0">
                <a:solidFill>
                  <a:schemeClr val="tx1"/>
                </a:solidFill>
              </a:rPr>
              <a:t> – A </a:t>
            </a:r>
            <a:r>
              <a:rPr lang="en-US" sz="1800" b="1" dirty="0" err="1" smtClean="0">
                <a:solidFill>
                  <a:schemeClr val="tx1"/>
                </a:solidFill>
              </a:rPr>
              <a:t>TEDx</a:t>
            </a:r>
            <a:r>
              <a:rPr lang="en-US" sz="1800" b="1" dirty="0" smtClean="0">
                <a:solidFill>
                  <a:schemeClr val="tx1"/>
                </a:solidFill>
              </a:rPr>
              <a:t> Talk (18 minutes)</a:t>
            </a:r>
          </a:p>
          <a:p>
            <a:pPr marL="457200" indent="-457200">
              <a:spcBef>
                <a:spcPts val="600"/>
              </a:spcBef>
              <a:buFont typeface="+mj-lt"/>
              <a:buAutoNum type="arabicPeriod"/>
            </a:pPr>
            <a:r>
              <a:rPr lang="en-US" sz="1800" b="1" dirty="0" smtClean="0">
                <a:solidFill>
                  <a:schemeClr val="tx1"/>
                </a:solidFill>
                <a:hlinkClick r:id="rId4"/>
              </a:rPr>
              <a:t>A Conference Call in Real Life</a:t>
            </a:r>
            <a:r>
              <a:rPr lang="en-US" sz="1800" b="1" dirty="0" smtClean="0">
                <a:solidFill>
                  <a:schemeClr val="tx1"/>
                </a:solidFill>
              </a:rPr>
              <a:t> – On YouTube (4 minutes)</a:t>
            </a:r>
          </a:p>
          <a:p>
            <a:pPr marL="457200" indent="-457200">
              <a:spcBef>
                <a:spcPts val="600"/>
              </a:spcBef>
              <a:buFont typeface="+mj-lt"/>
              <a:buAutoNum type="arabicPeriod"/>
            </a:pPr>
            <a:r>
              <a:rPr lang="en-US" sz="1800" b="1" dirty="0" smtClean="0">
                <a:solidFill>
                  <a:schemeClr val="tx1"/>
                </a:solidFill>
                <a:hlinkClick r:id="rId5"/>
              </a:rPr>
              <a:t>Agile Product Ownership in a Nutshell </a:t>
            </a:r>
            <a:r>
              <a:rPr lang="en-US" sz="1800" b="1" dirty="0" smtClean="0">
                <a:solidFill>
                  <a:schemeClr val="tx1"/>
                </a:solidFill>
              </a:rPr>
              <a:t>(16 minutes) </a:t>
            </a:r>
          </a:p>
          <a:p>
            <a:pPr marL="0" indent="0">
              <a:spcBef>
                <a:spcPts val="600"/>
              </a:spcBef>
              <a:buNone/>
            </a:pPr>
            <a:endParaRPr lang="en-US" sz="1800" b="1" dirty="0" smtClean="0">
              <a:solidFill>
                <a:schemeClr val="tx1"/>
              </a:solidFill>
            </a:endParaRPr>
          </a:p>
          <a:p>
            <a:pPr marL="457200" indent="-457200">
              <a:spcBef>
                <a:spcPts val="600"/>
              </a:spcBef>
              <a:buFont typeface="+mj-lt"/>
              <a:buAutoNum type="arabicPeriod"/>
            </a:pPr>
            <a:endParaRPr lang="en-US" sz="1800" b="1" dirty="0" smtClean="0">
              <a:solidFill>
                <a:schemeClr val="tx1"/>
              </a:solidFill>
            </a:endParaRPr>
          </a:p>
          <a:p>
            <a:pPr marL="0" indent="0">
              <a:spcBef>
                <a:spcPts val="600"/>
              </a:spcBef>
              <a:buNone/>
            </a:pPr>
            <a:endParaRPr lang="en-US" sz="1800" b="1" dirty="0" smtClean="0">
              <a:solidFill>
                <a:schemeClr val="tx1"/>
              </a:solidFill>
            </a:endParaRPr>
          </a:p>
          <a:p>
            <a:pPr marL="457200" indent="-457200">
              <a:buFont typeface="+mj-lt"/>
              <a:buAutoNum type="arabicPeriod"/>
            </a:pPr>
            <a:endParaRPr lang="en-US" sz="1800" b="1" dirty="0" smtClean="0">
              <a:ln w="50800"/>
              <a:solidFill>
                <a:schemeClr val="tx1"/>
              </a:solidFill>
              <a:ea typeface="Arial" charset="0"/>
            </a:endParaRPr>
          </a:p>
          <a:p>
            <a:pPr marL="0" indent="0">
              <a:buNone/>
            </a:pPr>
            <a:endParaRPr lang="en-US" sz="1800" b="1" dirty="0">
              <a:solidFill>
                <a:schemeClr val="tx1"/>
              </a:solidFill>
            </a:endParaRPr>
          </a:p>
          <a:p>
            <a:pPr lvl="1" indent="-457200">
              <a:spcAft>
                <a:spcPts val="400"/>
              </a:spcAft>
              <a:buFont typeface="+mj-lt"/>
              <a:buAutoNum type="arabicPeriod"/>
            </a:pPr>
            <a:endParaRPr lang="en-US" b="1" dirty="0">
              <a:solidFill>
                <a:schemeClr val="tx1"/>
              </a:solidFill>
            </a:endParaRPr>
          </a:p>
          <a:p>
            <a:pPr marL="457200" indent="-457200">
              <a:spcBef>
                <a:spcPts val="600"/>
              </a:spcBef>
              <a:spcAft>
                <a:spcPts val="600"/>
              </a:spcAft>
              <a:buFont typeface="+mj-lt"/>
              <a:buAutoNum type="arabicPeriod"/>
            </a:pPr>
            <a:endParaRPr lang="en-US" sz="1800" b="1" dirty="0">
              <a:solidFill>
                <a:schemeClr val="tx1"/>
              </a:solidFill>
            </a:endParaRPr>
          </a:p>
        </p:txBody>
      </p:sp>
      <p:sp>
        <p:nvSpPr>
          <p:cNvPr id="4" name="Content Placeholder 3"/>
          <p:cNvSpPr>
            <a:spLocks noGrp="1"/>
          </p:cNvSpPr>
          <p:nvPr>
            <p:ph sz="half" idx="2"/>
          </p:nvPr>
        </p:nvSpPr>
        <p:spPr>
          <a:xfrm>
            <a:off x="4889500" y="2590799"/>
            <a:ext cx="3961956" cy="3140149"/>
          </a:xfrm>
        </p:spPr>
        <p:txBody>
          <a:bodyPr>
            <a:noAutofit/>
          </a:bodyPr>
          <a:lstStyle/>
          <a:p>
            <a:pPr marL="0" indent="0">
              <a:buNone/>
            </a:pPr>
            <a:endParaRPr lang="en-US" sz="1800" dirty="0">
              <a:solidFill>
                <a:srgbClr val="C00000"/>
              </a:solidFill>
            </a:endParaRPr>
          </a:p>
          <a:p>
            <a:r>
              <a:rPr lang="en-US" sz="1800" b="1" dirty="0" smtClean="0">
                <a:solidFill>
                  <a:schemeClr val="tx1">
                    <a:lumMod val="50000"/>
                  </a:schemeClr>
                </a:solidFill>
              </a:rPr>
              <a:t>Read about </a:t>
            </a:r>
            <a:r>
              <a:rPr lang="en-US" sz="1800" b="1" dirty="0" err="1" smtClean="0">
                <a:solidFill>
                  <a:schemeClr val="tx1">
                    <a:lumMod val="50000"/>
                  </a:schemeClr>
                </a:solidFill>
              </a:rPr>
              <a:t>ICAgile’s</a:t>
            </a:r>
            <a:r>
              <a:rPr lang="en-US" sz="1800" b="1" dirty="0" smtClean="0">
                <a:solidFill>
                  <a:schemeClr val="tx1">
                    <a:lumMod val="50000"/>
                  </a:schemeClr>
                </a:solidFill>
              </a:rPr>
              <a:t> certification for </a:t>
            </a:r>
            <a:r>
              <a:rPr lang="en-US" sz="1800" b="1" dirty="0" smtClean="0">
                <a:solidFill>
                  <a:schemeClr val="tx1">
                    <a:lumMod val="50000"/>
                  </a:schemeClr>
                </a:solidFill>
                <a:hlinkClick r:id="rId6"/>
              </a:rPr>
              <a:t>Agile Team Facilitation</a:t>
            </a:r>
            <a:endParaRPr lang="en-US" sz="1800" dirty="0" smtClean="0">
              <a:solidFill>
                <a:schemeClr val="tx1">
                  <a:lumMod val="50000"/>
                </a:schemeClr>
              </a:solidFill>
            </a:endParaRPr>
          </a:p>
          <a:p>
            <a:pPr marL="285750" indent="-285750">
              <a:spcBef>
                <a:spcPts val="600"/>
              </a:spcBef>
              <a:spcAft>
                <a:spcPts val="600"/>
              </a:spcAft>
            </a:pPr>
            <a:r>
              <a:rPr lang="en-US" sz="1800" b="1" dirty="0" smtClean="0">
                <a:solidFill>
                  <a:schemeClr val="tx1">
                    <a:lumMod val="50000"/>
                  </a:schemeClr>
                </a:solidFill>
              </a:rPr>
              <a:t>Check out </a:t>
            </a:r>
            <a:r>
              <a:rPr lang="en-US" sz="1800" b="1" dirty="0">
                <a:solidFill>
                  <a:schemeClr val="tx1">
                    <a:lumMod val="50000"/>
                  </a:schemeClr>
                </a:solidFill>
              </a:rPr>
              <a:t>agile practices at: </a:t>
            </a:r>
            <a:r>
              <a:rPr lang="en-US" sz="1800" dirty="0">
                <a:solidFill>
                  <a:schemeClr val="tx1">
                    <a:lumMod val="50000"/>
                  </a:schemeClr>
                </a:solidFill>
                <a:hlinkClick r:id="rId7"/>
              </a:rPr>
              <a:t>http://guide.agilealliance.org</a:t>
            </a:r>
            <a:r>
              <a:rPr lang="en-US" sz="1800" dirty="0" smtClean="0">
                <a:solidFill>
                  <a:schemeClr val="tx1">
                    <a:lumMod val="50000"/>
                  </a:schemeClr>
                </a:solidFill>
                <a:hlinkClick r:id="rId7"/>
              </a:rPr>
              <a:t>/</a:t>
            </a:r>
            <a:r>
              <a:rPr lang="en-US" sz="1800" dirty="0" smtClean="0">
                <a:solidFill>
                  <a:schemeClr val="tx1">
                    <a:lumMod val="50000"/>
                  </a:schemeClr>
                </a:solidFill>
              </a:rPr>
              <a:t> </a:t>
            </a:r>
            <a:endParaRPr lang="en-US" sz="1800" b="1" dirty="0">
              <a:solidFill>
                <a:schemeClr val="tx1">
                  <a:lumMod val="50000"/>
                </a:schemeClr>
              </a:solidFill>
            </a:endParaRPr>
          </a:p>
          <a:p>
            <a:pPr>
              <a:spcBef>
                <a:spcPts val="600"/>
              </a:spcBef>
              <a:spcAft>
                <a:spcPts val="600"/>
              </a:spcAft>
            </a:pPr>
            <a:r>
              <a:rPr lang="en-US" sz="1800" b="1" dirty="0" smtClean="0"/>
              <a:t>Continue the conversation via </a:t>
            </a:r>
            <a:br>
              <a:rPr lang="en-US" sz="1800" b="1" dirty="0" smtClean="0"/>
            </a:br>
            <a:r>
              <a:rPr lang="en-US" sz="1800" b="1" dirty="0" smtClean="0"/>
              <a:t>our </a:t>
            </a:r>
            <a:r>
              <a:rPr lang="en-US" sz="1800" b="1" dirty="0"/>
              <a:t>new </a:t>
            </a:r>
            <a:r>
              <a:rPr lang="en-US" sz="1800" b="1" dirty="0" smtClean="0"/>
              <a:t>Chatter group: </a:t>
            </a:r>
            <a:endParaRPr lang="en-US" sz="1800" b="1" dirty="0"/>
          </a:p>
          <a:p>
            <a:pPr marL="292100" indent="0">
              <a:spcBef>
                <a:spcPts val="0"/>
              </a:spcBef>
              <a:spcAft>
                <a:spcPts val="600"/>
              </a:spcAft>
              <a:buNone/>
            </a:pPr>
            <a:r>
              <a:rPr lang="en-US" sz="1800" dirty="0">
                <a:hlinkClick r:id="rId8"/>
              </a:rPr>
              <a:t>The VES Agile Exchange </a:t>
            </a:r>
            <a:endParaRPr lang="en-US" sz="1800" dirty="0"/>
          </a:p>
          <a:p>
            <a:pPr marL="0" indent="0">
              <a:buNone/>
            </a:pPr>
            <a:endParaRPr lang="en-US" sz="1800" dirty="0">
              <a:solidFill>
                <a:schemeClr val="tx1">
                  <a:lumMod val="50000"/>
                </a:schemeClr>
              </a:solidFill>
            </a:endParaRPr>
          </a:p>
          <a:p>
            <a:pPr marL="0" indent="0">
              <a:buNone/>
            </a:pPr>
            <a:endParaRPr lang="en-US" sz="1800" dirty="0" smtClean="0">
              <a:solidFill>
                <a:srgbClr val="C00000"/>
              </a:solidFill>
            </a:endParaRPr>
          </a:p>
          <a:p>
            <a:pPr marL="0" indent="0">
              <a:buNone/>
            </a:pPr>
            <a:endParaRPr lang="en-US" sz="1800" dirty="0">
              <a:solidFill>
                <a:srgbClr val="C00000"/>
              </a:solidFill>
            </a:endParaRPr>
          </a:p>
          <a:p>
            <a:pPr marL="0" indent="0">
              <a:buNone/>
            </a:pPr>
            <a:r>
              <a:rPr lang="en-US" sz="1800" dirty="0" smtClean="0">
                <a:solidFill>
                  <a:srgbClr val="C00000"/>
                </a:solidFill>
              </a:rPr>
              <a:t> </a:t>
            </a:r>
            <a:endParaRPr lang="en-US" sz="1800" dirty="0"/>
          </a:p>
        </p:txBody>
      </p: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8582" y="261938"/>
            <a:ext cx="3846782" cy="2201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1811" y="251897"/>
            <a:ext cx="2149178" cy="369332"/>
          </a:xfrm>
          <a:prstGeom prst="rect">
            <a:avLst/>
          </a:prstGeom>
        </p:spPr>
        <p:txBody>
          <a:bodyPr wrap="none">
            <a:spAutoFit/>
          </a:bodyPr>
          <a:lstStyle/>
          <a:p>
            <a:pPr lvl="0">
              <a:spcBef>
                <a:spcPts val="900"/>
              </a:spcBef>
            </a:pPr>
            <a:r>
              <a:rPr lang="en-US" b="1" dirty="0">
                <a:solidFill>
                  <a:srgbClr val="C00000"/>
                </a:solidFill>
              </a:rPr>
              <a:t>Hungry for more?</a:t>
            </a:r>
          </a:p>
        </p:txBody>
      </p:sp>
    </p:spTree>
    <p:extLst>
      <p:ext uri="{BB962C8B-B14F-4D97-AF65-F5344CB8AC3E}">
        <p14:creationId xmlns:p14="http://schemas.microsoft.com/office/powerpoint/2010/main" val="4021164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 Your Knowledge Into Practice</a:t>
            </a:r>
            <a:endParaRPr lang="en-US" dirty="0"/>
          </a:p>
        </p:txBody>
      </p:sp>
      <p:pic>
        <p:nvPicPr>
          <p:cNvPr id="2050" name="Picture 2" descr="http://dilbert.com/dyn/str_strip/000000000/00000000/0000000/000000/00000/1000/700/1791/1791.strip.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268525"/>
            <a:ext cx="7839075" cy="243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9550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68</a:t>
            </a:fld>
            <a:endParaRPr lang="en-US" dirty="0"/>
          </a:p>
        </p:txBody>
      </p:sp>
    </p:spTree>
    <p:extLst>
      <p:ext uri="{BB962C8B-B14F-4D97-AF65-F5344CB8AC3E}">
        <p14:creationId xmlns:p14="http://schemas.microsoft.com/office/powerpoint/2010/main" val="14050182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a:t>
            </a:r>
            <a:endParaRPr lang="en-US" dirty="0"/>
          </a:p>
        </p:txBody>
      </p:sp>
      <p:sp>
        <p:nvSpPr>
          <p:cNvPr id="4" name="Text Placeholder 3"/>
          <p:cNvSpPr>
            <a:spLocks noGrp="1"/>
          </p:cNvSpPr>
          <p:nvPr>
            <p:ph type="subTitle" idx="1"/>
          </p:nvPr>
        </p:nvSpPr>
        <p:spPr/>
        <p:txBody>
          <a:bodyPr/>
          <a:lstStyle/>
          <a:p>
            <a:r>
              <a:rPr lang="en-US" dirty="0" smtClean="0"/>
              <a:t>Resources</a:t>
            </a:r>
            <a:endParaRPr lang="en-US" dirty="0"/>
          </a:p>
        </p:txBody>
      </p:sp>
    </p:spTree>
    <p:extLst>
      <p:ext uri="{BB962C8B-B14F-4D97-AF65-F5344CB8AC3E}">
        <p14:creationId xmlns:p14="http://schemas.microsoft.com/office/powerpoint/2010/main" val="2000709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43824" y="2105834"/>
            <a:ext cx="8532981" cy="1551766"/>
          </a:xfrm>
        </p:spPr>
        <p:txBody>
          <a:bodyPr>
            <a:normAutofit lnSpcReduction="10000"/>
          </a:bodyPr>
          <a:lstStyle/>
          <a:p>
            <a:pPr marL="0" indent="0" algn="ctr">
              <a:lnSpc>
                <a:spcPct val="150000"/>
              </a:lnSpc>
              <a:buNone/>
            </a:pPr>
            <a:r>
              <a:rPr lang="en-US" sz="3600" dirty="0" smtClean="0">
                <a:solidFill>
                  <a:schemeClr val="accent1"/>
                </a:solidFill>
              </a:rPr>
              <a:t>Be a role model for agility and coach members of the team to be more agile</a:t>
            </a:r>
            <a:endParaRPr lang="en-US" sz="3600" dirty="0">
              <a:solidFill>
                <a:schemeClr val="accent1"/>
              </a:solidFill>
            </a:endParaRPr>
          </a:p>
        </p:txBody>
      </p:sp>
      <p:sp>
        <p:nvSpPr>
          <p:cNvPr id="4" name="Title 3"/>
          <p:cNvSpPr>
            <a:spLocks noGrp="1"/>
          </p:cNvSpPr>
          <p:nvPr>
            <p:ph type="title"/>
          </p:nvPr>
        </p:nvSpPr>
        <p:spPr/>
        <p:txBody>
          <a:bodyPr/>
          <a:lstStyle/>
          <a:p>
            <a:r>
              <a:rPr lang="en-US" dirty="0" smtClean="0">
                <a:solidFill>
                  <a:schemeClr val="tx2">
                    <a:lumMod val="50000"/>
                  </a:schemeClr>
                </a:solidFill>
              </a:rPr>
              <a:t>ATF: The Most Important Thing…</a:t>
            </a:r>
            <a:endParaRPr lang="en-US" dirty="0">
              <a:solidFill>
                <a:schemeClr val="tx2">
                  <a:lumMod val="50000"/>
                </a:schemeClr>
              </a:solidFill>
            </a:endParaRPr>
          </a:p>
        </p:txBody>
      </p:sp>
      <p:pic>
        <p:nvPicPr>
          <p:cNvPr id="6" name="Picture 2" descr="http://bluefins.ca/meets/2013/superhero_anim.gif">
            <a:hlinkClick r:id="rId2"/>
          </p:cNvPr>
          <p:cNvPicPr>
            <a:picLocks noChangeAspect="1" noChangeArrowheads="1" noCrop="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1182" y="3657600"/>
            <a:ext cx="1998809" cy="2323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9830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Product Owner in a Nutshell</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 y="1153140"/>
            <a:ext cx="8965230" cy="5042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4024" y="6284372"/>
            <a:ext cx="4872103" cy="338554"/>
          </a:xfrm>
          <a:prstGeom prst="rect">
            <a:avLst/>
          </a:prstGeom>
          <a:noFill/>
        </p:spPr>
        <p:txBody>
          <a:bodyPr wrap="none" rtlCol="0">
            <a:spAutoFit/>
          </a:bodyPr>
          <a:lstStyle/>
          <a:p>
            <a:r>
              <a:rPr lang="en-US" sz="1600" dirty="0" smtClean="0">
                <a:hlinkClick r:id="rId4"/>
              </a:rPr>
              <a:t>Play video on YouTube by Henrik </a:t>
            </a:r>
            <a:r>
              <a:rPr lang="en-US" sz="1600" dirty="0" err="1" smtClean="0">
                <a:hlinkClick r:id="rId4"/>
              </a:rPr>
              <a:t>Kniberg</a:t>
            </a:r>
            <a:r>
              <a:rPr lang="en-US" sz="1600" dirty="0" smtClean="0">
                <a:hlinkClick r:id="rId4"/>
              </a:rPr>
              <a:t> of Spotify</a:t>
            </a:r>
            <a:endParaRPr lang="en-US" sz="1600" dirty="0"/>
          </a:p>
        </p:txBody>
      </p:sp>
    </p:spTree>
    <p:extLst>
      <p:ext uri="{BB962C8B-B14F-4D97-AF65-F5344CB8AC3E}">
        <p14:creationId xmlns:p14="http://schemas.microsoft.com/office/powerpoint/2010/main" val="25265527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Self-Paced Training, Cont’d.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41663143"/>
              </p:ext>
            </p:extLst>
          </p:nvPr>
        </p:nvGraphicFramePr>
        <p:xfrm>
          <a:off x="934737" y="1176685"/>
          <a:ext cx="7082217" cy="1460498"/>
        </p:xfrm>
        <a:graphic>
          <a:graphicData uri="http://schemas.openxmlformats.org/drawingml/2006/table">
            <a:tbl>
              <a:tblPr firstRow="1" bandRow="1">
                <a:tableStyleId>{9DCAF9ED-07DC-4A11-8D7F-57B35C25682E}</a:tableStyleId>
              </a:tblPr>
              <a:tblGrid>
                <a:gridCol w="5135142"/>
                <a:gridCol w="1142138"/>
                <a:gridCol w="804937"/>
              </a:tblGrid>
              <a:tr h="337038">
                <a:tc gridSpan="3">
                  <a:txBody>
                    <a:bodyPr/>
                    <a:lstStyle/>
                    <a:p>
                      <a:pPr algn="ctr"/>
                      <a:r>
                        <a:rPr lang="en-US" sz="1600" dirty="0" smtClean="0">
                          <a:solidFill>
                            <a:schemeClr val="tx1"/>
                          </a:solidFill>
                        </a:rPr>
                        <a:t>For Agile Team Members</a:t>
                      </a:r>
                    </a:p>
                  </a:txBody>
                  <a:tcPr anchor="ctr"/>
                </a:tc>
                <a:tc hMerge="1">
                  <a:txBody>
                    <a:bodyPr/>
                    <a:lstStyle/>
                    <a:p>
                      <a:endParaRPr lang="en-US" dirty="0" smtClean="0"/>
                    </a:p>
                  </a:txBody>
                  <a:tcPr>
                    <a:solidFill>
                      <a:schemeClr val="accent1">
                        <a:lumMod val="75000"/>
                      </a:schemeClr>
                    </a:solidFill>
                  </a:tcPr>
                </a:tc>
                <a:tc hMerge="1">
                  <a:txBody>
                    <a:bodyPr/>
                    <a:lstStyle/>
                    <a:p>
                      <a:pPr algn="ctr"/>
                      <a:endParaRPr lang="en-US" dirty="0" smtClean="0"/>
                    </a:p>
                  </a:txBody>
                  <a:tcPr anchor="ctr">
                    <a:solidFill>
                      <a:schemeClr val="accent1">
                        <a:lumMod val="75000"/>
                      </a:schemeClr>
                    </a:solidFill>
                  </a:tcPr>
                </a:tc>
              </a:tr>
              <a:tr h="280865">
                <a:tc>
                  <a:txBody>
                    <a:bodyPr/>
                    <a:lstStyle/>
                    <a:p>
                      <a:pPr marL="0" indent="0">
                        <a:buFont typeface="+mj-lt"/>
                        <a:buNone/>
                      </a:pPr>
                      <a:r>
                        <a:rPr lang="en-US" sz="1200" dirty="0" smtClean="0">
                          <a:solidFill>
                            <a:schemeClr val="tx2">
                              <a:lumMod val="10000"/>
                            </a:schemeClr>
                          </a:solidFill>
                        </a:rPr>
                        <a:t>User Story</a:t>
                      </a:r>
                      <a:r>
                        <a:rPr lang="en-US" sz="1200" baseline="0" dirty="0" smtClean="0">
                          <a:solidFill>
                            <a:schemeClr val="tx2">
                              <a:lumMod val="10000"/>
                            </a:schemeClr>
                          </a:solidFill>
                        </a:rPr>
                        <a:t> Training</a:t>
                      </a:r>
                      <a:endParaRPr lang="en-US" sz="1200" dirty="0" smtClean="0">
                        <a:solidFill>
                          <a:schemeClr val="tx2">
                            <a:lumMod val="10000"/>
                          </a:schemeClr>
                        </a:solidFill>
                        <a:latin typeface="Calibri" panose="020F0502020204030204" pitchFamily="34" charset="0"/>
                      </a:endParaRPr>
                    </a:p>
                  </a:txBody>
                  <a:tcPr anchor="ctr"/>
                </a:tc>
                <a:tc>
                  <a:txBody>
                    <a:bodyPr/>
                    <a:lstStyle/>
                    <a:p>
                      <a:pPr algn="l"/>
                      <a:r>
                        <a:rPr lang="en-US" sz="1200" dirty="0" smtClean="0">
                          <a:solidFill>
                            <a:schemeClr val="tx2">
                              <a:lumMod val="10000"/>
                            </a:schemeClr>
                          </a:solidFill>
                        </a:rPr>
                        <a:t>VZE37929</a:t>
                      </a:r>
                      <a:endParaRPr lang="en-US" sz="1200" dirty="0">
                        <a:solidFill>
                          <a:schemeClr val="tx2">
                            <a:lumMod val="10000"/>
                          </a:schemeClr>
                        </a:solidFill>
                        <a:latin typeface="Calibri" panose="020F0502020204030204" pitchFamily="34" charset="0"/>
                      </a:endParaRPr>
                    </a:p>
                  </a:txBody>
                  <a:tcPr anchor="ctr"/>
                </a:tc>
                <a:tc>
                  <a:txBody>
                    <a:bodyPr/>
                    <a:lstStyle/>
                    <a:p>
                      <a:r>
                        <a:rPr lang="en-US" sz="1200" dirty="0" smtClean="0">
                          <a:solidFill>
                            <a:schemeClr val="tx2">
                              <a:lumMod val="10000"/>
                            </a:schemeClr>
                          </a:solidFill>
                        </a:rPr>
                        <a:t>1 hr.</a:t>
                      </a:r>
                      <a:endParaRPr lang="en-US" sz="1200" dirty="0">
                        <a:solidFill>
                          <a:schemeClr val="tx2">
                            <a:lumMod val="10000"/>
                          </a:schemeClr>
                        </a:solidFill>
                        <a:latin typeface="Calibri" panose="020F0502020204030204" pitchFamily="34" charset="0"/>
                      </a:endParaRPr>
                    </a:p>
                  </a:txBody>
                  <a:tcPr anchor="ctr"/>
                </a:tc>
              </a:tr>
              <a:tr h="280865">
                <a:tc>
                  <a:txBody>
                    <a:bodyPr/>
                    <a:lstStyle/>
                    <a:p>
                      <a:pPr marL="0" indent="0">
                        <a:buFont typeface="+mj-lt"/>
                        <a:buNone/>
                      </a:pPr>
                      <a:r>
                        <a:rPr lang="en-US" sz="1200" dirty="0" smtClean="0">
                          <a:solidFill>
                            <a:schemeClr val="tx2">
                              <a:lumMod val="10000"/>
                            </a:schemeClr>
                          </a:solidFill>
                        </a:rPr>
                        <a:t>Agile Programming and Testing	</a:t>
                      </a:r>
                      <a:endParaRPr lang="en-US" sz="1200" dirty="0">
                        <a:solidFill>
                          <a:schemeClr val="tx2">
                            <a:lumMod val="10000"/>
                          </a:schemeClr>
                        </a:solidFill>
                        <a:latin typeface="Calibri" panose="020F0502020204030204" pitchFamily="34" charset="0"/>
                      </a:endParaRPr>
                    </a:p>
                  </a:txBody>
                  <a:tcPr/>
                </a:tc>
                <a:tc>
                  <a:txBody>
                    <a:bodyPr/>
                    <a:lstStyle/>
                    <a:p>
                      <a:r>
                        <a:rPr lang="en-US" sz="1200" dirty="0" smtClean="0">
                          <a:solidFill>
                            <a:schemeClr val="tx2">
                              <a:lumMod val="10000"/>
                            </a:schemeClr>
                          </a:solidFill>
                        </a:rPr>
                        <a:t>SKL43481</a:t>
                      </a:r>
                      <a:endParaRPr lang="en-US" sz="1200" dirty="0">
                        <a:solidFill>
                          <a:schemeClr val="tx2">
                            <a:lumMod val="10000"/>
                          </a:schemeClr>
                        </a:solidFill>
                        <a:latin typeface="Calibri" panose="020F0502020204030204" pitchFamily="34" charset="0"/>
                      </a:endParaRPr>
                    </a:p>
                  </a:txBody>
                  <a:tcPr/>
                </a:tc>
                <a:tc>
                  <a:txBody>
                    <a:bodyPr/>
                    <a:lstStyle/>
                    <a:p>
                      <a:r>
                        <a:rPr lang="en-US" sz="1200" dirty="0" smtClean="0">
                          <a:solidFill>
                            <a:schemeClr val="tx2">
                              <a:lumMod val="10000"/>
                            </a:schemeClr>
                          </a:solidFill>
                        </a:rPr>
                        <a:t>1 1/2 hr.</a:t>
                      </a:r>
                      <a:endParaRPr lang="en-US" sz="1200" dirty="0">
                        <a:solidFill>
                          <a:schemeClr val="tx2">
                            <a:lumMod val="10000"/>
                          </a:schemeClr>
                        </a:solidFill>
                        <a:latin typeface="Calibri" panose="020F0502020204030204" pitchFamily="34" charset="0"/>
                      </a:endParaRPr>
                    </a:p>
                  </a:txBody>
                  <a:tcPr/>
                </a:tc>
              </a:tr>
              <a:tr h="280865">
                <a:tc>
                  <a:txBody>
                    <a:bodyPr/>
                    <a:lstStyle/>
                    <a:p>
                      <a:pPr marL="0" indent="0">
                        <a:buFont typeface="+mj-lt"/>
                        <a:buNone/>
                      </a:pPr>
                      <a:r>
                        <a:rPr lang="en-US" sz="1200" dirty="0" smtClean="0">
                          <a:solidFill>
                            <a:schemeClr val="tx2">
                              <a:lumMod val="10000"/>
                            </a:schemeClr>
                          </a:solidFill>
                        </a:rPr>
                        <a:t>Planning an Agile Software Development Project 	</a:t>
                      </a:r>
                      <a:endParaRPr lang="en-US" sz="1200" dirty="0" smtClean="0">
                        <a:solidFill>
                          <a:schemeClr val="tx2">
                            <a:lumMod val="10000"/>
                          </a:schemeClr>
                        </a:solidFill>
                        <a:latin typeface="Calibri" panose="020F0502020204030204" pitchFamily="34" charset="0"/>
                      </a:endParaRPr>
                    </a:p>
                  </a:txBody>
                  <a:tcPr/>
                </a:tc>
                <a:tc>
                  <a:txBody>
                    <a:bodyPr/>
                    <a:lstStyle/>
                    <a:p>
                      <a:r>
                        <a:rPr lang="en-US" sz="1200" dirty="0" smtClean="0">
                          <a:solidFill>
                            <a:schemeClr val="tx2">
                              <a:lumMod val="10000"/>
                            </a:schemeClr>
                          </a:solidFill>
                        </a:rPr>
                        <a:t>SKL43471</a:t>
                      </a:r>
                      <a:endParaRPr lang="en-US" sz="1200" dirty="0">
                        <a:solidFill>
                          <a:schemeClr val="tx2">
                            <a:lumMod val="10000"/>
                          </a:schemeClr>
                        </a:solidFill>
                        <a:latin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10000"/>
                            </a:schemeClr>
                          </a:solidFill>
                        </a:rPr>
                        <a:t>2 hrs.</a:t>
                      </a:r>
                      <a:endParaRPr lang="en-US" sz="1200" dirty="0">
                        <a:solidFill>
                          <a:schemeClr val="tx2">
                            <a:lumMod val="10000"/>
                          </a:schemeClr>
                        </a:solidFill>
                        <a:latin typeface="Calibri" panose="020F0502020204030204" pitchFamily="34" charset="0"/>
                      </a:endParaRPr>
                    </a:p>
                  </a:txBody>
                  <a:tcPr/>
                </a:tc>
              </a:tr>
              <a:tr h="280865">
                <a:tc>
                  <a:txBody>
                    <a:bodyPr/>
                    <a:lstStyle/>
                    <a:p>
                      <a:pPr marL="0" indent="0">
                        <a:buFont typeface="+mj-lt"/>
                        <a:buNone/>
                      </a:pPr>
                      <a:r>
                        <a:rPr lang="en-US" sz="1200" dirty="0" smtClean="0">
                          <a:solidFill>
                            <a:schemeClr val="tx2">
                              <a:lumMod val="10000"/>
                            </a:schemeClr>
                          </a:solidFill>
                        </a:rPr>
                        <a:t>Agile Planning: Doing Estimates and Completing the Release Plan</a:t>
                      </a:r>
                      <a:endParaRPr lang="en-US" sz="1200" dirty="0">
                        <a:solidFill>
                          <a:schemeClr val="tx2">
                            <a:lumMod val="10000"/>
                          </a:schemeClr>
                        </a:solidFill>
                        <a:latin typeface="Calibri" panose="020F0502020204030204" pitchFamily="34" charset="0"/>
                      </a:endParaRPr>
                    </a:p>
                  </a:txBody>
                  <a:tcPr/>
                </a:tc>
                <a:tc>
                  <a:txBody>
                    <a:bodyPr/>
                    <a:lstStyle/>
                    <a:p>
                      <a:r>
                        <a:rPr lang="en-US" sz="1200" dirty="0" smtClean="0">
                          <a:solidFill>
                            <a:schemeClr val="tx2">
                              <a:lumMod val="10000"/>
                            </a:schemeClr>
                          </a:solidFill>
                        </a:rPr>
                        <a:t>SKL41221</a:t>
                      </a:r>
                      <a:endParaRPr lang="en-US" sz="1200" dirty="0">
                        <a:solidFill>
                          <a:schemeClr val="tx2">
                            <a:lumMod val="10000"/>
                          </a:schemeClr>
                        </a:solidFill>
                        <a:latin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10000"/>
                            </a:schemeClr>
                          </a:solidFill>
                        </a:rPr>
                        <a:t>2 hrs.</a:t>
                      </a:r>
                      <a:endParaRPr lang="en-US" sz="1200" dirty="0">
                        <a:solidFill>
                          <a:schemeClr val="tx2">
                            <a:lumMod val="10000"/>
                          </a:schemeClr>
                        </a:solidFill>
                        <a:latin typeface="Calibri" panose="020F0502020204030204" pitchFamily="34" charset="0"/>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61170330"/>
              </p:ext>
            </p:extLst>
          </p:nvPr>
        </p:nvGraphicFramePr>
        <p:xfrm>
          <a:off x="959597" y="2981127"/>
          <a:ext cx="7057357" cy="3037040"/>
        </p:xfrm>
        <a:graphic>
          <a:graphicData uri="http://schemas.openxmlformats.org/drawingml/2006/table">
            <a:tbl>
              <a:tblPr firstRow="1" bandRow="1">
                <a:tableStyleId>{21E4AEA4-8DFA-4A89-87EB-49C32662AFE0}</a:tableStyleId>
              </a:tblPr>
              <a:tblGrid>
                <a:gridCol w="5110124"/>
                <a:gridCol w="1033448"/>
                <a:gridCol w="913785"/>
              </a:tblGrid>
              <a:tr h="586285">
                <a:tc gridSpan="3">
                  <a:txBody>
                    <a:bodyPr/>
                    <a:lstStyle/>
                    <a:p>
                      <a:pPr algn="ctr"/>
                      <a:r>
                        <a:rPr lang="en-US" sz="1600" dirty="0" smtClean="0">
                          <a:solidFill>
                            <a:schemeClr val="tx1"/>
                          </a:solidFill>
                        </a:rPr>
                        <a:t>For</a:t>
                      </a:r>
                      <a:r>
                        <a:rPr lang="en-US" sz="1600" baseline="0" dirty="0" smtClean="0">
                          <a:solidFill>
                            <a:schemeClr val="tx1"/>
                          </a:solidFill>
                        </a:rPr>
                        <a:t> Agile </a:t>
                      </a:r>
                      <a:r>
                        <a:rPr lang="en-US" sz="1600" dirty="0" smtClean="0">
                          <a:solidFill>
                            <a:schemeClr val="tx1"/>
                          </a:solidFill>
                        </a:rPr>
                        <a:t>Value Team Facilitators |</a:t>
                      </a:r>
                      <a:r>
                        <a:rPr lang="en-US" sz="1600" baseline="0" dirty="0" smtClean="0">
                          <a:solidFill>
                            <a:schemeClr val="tx1"/>
                          </a:solidFill>
                        </a:rPr>
                        <a:t> </a:t>
                      </a:r>
                      <a:r>
                        <a:rPr lang="en-US" sz="1600" dirty="0" smtClean="0">
                          <a:solidFill>
                            <a:schemeClr val="tx1"/>
                          </a:solidFill>
                        </a:rPr>
                        <a:t>Product Managers | Team Leads | Project Managers | Development Managers | Team Leads</a:t>
                      </a:r>
                      <a:r>
                        <a:rPr lang="en-US" sz="1600" baseline="0" dirty="0" smtClean="0">
                          <a:solidFill>
                            <a:schemeClr val="tx1"/>
                          </a:solidFill>
                        </a:rPr>
                        <a:t> | (VTF) | Agile Team Facilitators (ATF) </a:t>
                      </a:r>
                      <a:endParaRPr lang="en-US" sz="1600" dirty="0">
                        <a:solidFill>
                          <a:schemeClr val="tx1"/>
                        </a:solidFill>
                      </a:endParaRPr>
                    </a:p>
                  </a:txBody>
                  <a:tcPr/>
                </a:tc>
                <a:tc hMerge="1">
                  <a:txBody>
                    <a:bodyPr/>
                    <a:lstStyle/>
                    <a:p>
                      <a:endParaRPr lang="en-US" dirty="0"/>
                    </a:p>
                  </a:txBody>
                  <a:tcPr/>
                </a:tc>
                <a:tc hMerge="1">
                  <a:txBody>
                    <a:bodyPr/>
                    <a:lstStyle/>
                    <a:p>
                      <a:pPr algn="ctr"/>
                      <a:endParaRPr lang="en-US" dirty="0"/>
                    </a:p>
                  </a:txBody>
                  <a:tcPr>
                    <a:solidFill>
                      <a:schemeClr val="accent1">
                        <a:lumMod val="50000"/>
                      </a:schemeClr>
                    </a:solidFill>
                  </a:tcPr>
                </a:tc>
              </a:tr>
              <a:tr h="279183">
                <a:tc>
                  <a:txBody>
                    <a:bodyPr/>
                    <a:lstStyle/>
                    <a:p>
                      <a:pPr marL="0" indent="0">
                        <a:buFont typeface="+mj-lt"/>
                        <a:buNone/>
                      </a:pPr>
                      <a:r>
                        <a:rPr lang="en-US" sz="1200" dirty="0" smtClean="0">
                          <a:solidFill>
                            <a:schemeClr val="tx2">
                              <a:lumMod val="10000"/>
                            </a:schemeClr>
                          </a:solidFill>
                        </a:rPr>
                        <a:t>User Story</a:t>
                      </a:r>
                      <a:r>
                        <a:rPr lang="en-US" sz="1200" baseline="0" dirty="0" smtClean="0">
                          <a:solidFill>
                            <a:schemeClr val="tx2">
                              <a:lumMod val="10000"/>
                            </a:schemeClr>
                          </a:solidFill>
                        </a:rPr>
                        <a:t> Training</a:t>
                      </a:r>
                      <a:endParaRPr lang="en-US" sz="1200" dirty="0" smtClean="0">
                        <a:solidFill>
                          <a:schemeClr val="tx2">
                            <a:lumMod val="10000"/>
                          </a:schemeClr>
                        </a:solidFill>
                        <a:latin typeface="+mn-lt"/>
                      </a:endParaRPr>
                    </a:p>
                  </a:txBody>
                  <a:tcPr anchor="ctr"/>
                </a:tc>
                <a:tc>
                  <a:txBody>
                    <a:bodyPr/>
                    <a:lstStyle/>
                    <a:p>
                      <a:pPr algn="l"/>
                      <a:r>
                        <a:rPr lang="en-US" sz="1200" dirty="0" smtClean="0">
                          <a:solidFill>
                            <a:schemeClr val="tx2">
                              <a:lumMod val="10000"/>
                            </a:schemeClr>
                          </a:solidFill>
                        </a:rPr>
                        <a:t>VZE37929</a:t>
                      </a:r>
                      <a:endParaRPr lang="en-US" sz="1200" dirty="0">
                        <a:solidFill>
                          <a:schemeClr val="tx2">
                            <a:lumMod val="10000"/>
                          </a:schemeClr>
                        </a:solidFill>
                        <a:latin typeface="+mn-lt"/>
                      </a:endParaRPr>
                    </a:p>
                  </a:txBody>
                  <a:tcPr anchor="ctr"/>
                </a:tc>
                <a:tc>
                  <a:txBody>
                    <a:bodyPr/>
                    <a:lstStyle/>
                    <a:p>
                      <a:r>
                        <a:rPr lang="en-US" sz="1200" dirty="0" smtClean="0">
                          <a:solidFill>
                            <a:schemeClr val="tx2">
                              <a:lumMod val="10000"/>
                            </a:schemeClr>
                          </a:solidFill>
                        </a:rPr>
                        <a:t>1 hr.</a:t>
                      </a:r>
                      <a:endParaRPr lang="en-US" sz="1200" dirty="0">
                        <a:solidFill>
                          <a:schemeClr val="tx2">
                            <a:lumMod val="10000"/>
                          </a:schemeClr>
                        </a:solidFill>
                        <a:latin typeface="+mn-lt"/>
                      </a:endParaRPr>
                    </a:p>
                  </a:txBody>
                  <a:tcPr anchor="ctr"/>
                </a:tc>
              </a:tr>
              <a:tr h="318435">
                <a:tc>
                  <a:txBody>
                    <a:bodyPr/>
                    <a:lstStyle/>
                    <a:p>
                      <a:pPr marL="0" indent="0">
                        <a:buFont typeface="+mj-lt"/>
                        <a:buNone/>
                      </a:pPr>
                      <a:r>
                        <a:rPr lang="fr-FR" sz="1200" dirty="0" smtClean="0">
                          <a:solidFill>
                            <a:schemeClr val="tx2">
                              <a:lumMod val="10000"/>
                            </a:schemeClr>
                          </a:solidFill>
                        </a:rPr>
                        <a:t>Agile Project Management Essentials	</a:t>
                      </a:r>
                      <a:endParaRPr lang="fr-FR" sz="1200" dirty="0" smtClean="0">
                        <a:solidFill>
                          <a:schemeClr val="tx2">
                            <a:lumMod val="10000"/>
                          </a:schemeClr>
                        </a:solidFill>
                        <a:latin typeface="+mn-lt"/>
                      </a:endParaRPr>
                    </a:p>
                  </a:txBody>
                  <a:tcPr/>
                </a:tc>
                <a:tc>
                  <a:txBody>
                    <a:bodyPr/>
                    <a:lstStyle/>
                    <a:p>
                      <a:r>
                        <a:rPr lang="fr-FR" sz="1200" dirty="0" smtClean="0">
                          <a:solidFill>
                            <a:schemeClr val="tx2">
                              <a:lumMod val="10000"/>
                            </a:schemeClr>
                          </a:solidFill>
                        </a:rPr>
                        <a:t>SKL41203</a:t>
                      </a:r>
                      <a:endParaRPr lang="en-US" sz="1200" dirty="0">
                        <a:solidFill>
                          <a:schemeClr val="tx2">
                            <a:lumMod val="10000"/>
                          </a:schemeClr>
                        </a:solidFill>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10000"/>
                            </a:schemeClr>
                          </a:solidFill>
                        </a:rPr>
                        <a:t>1 1/2 hr.</a:t>
                      </a:r>
                      <a:endParaRPr lang="en-US" sz="1200" dirty="0" smtClean="0">
                        <a:solidFill>
                          <a:schemeClr val="tx2">
                            <a:lumMod val="10000"/>
                          </a:schemeClr>
                        </a:solidFill>
                        <a:latin typeface="+mn-lt"/>
                      </a:endParaRPr>
                    </a:p>
                  </a:txBody>
                  <a:tcPr/>
                </a:tc>
              </a:tr>
              <a:tr h="499730">
                <a:tc>
                  <a:txBody>
                    <a:bodyPr/>
                    <a:lstStyle/>
                    <a:p>
                      <a:pPr marL="0" indent="0">
                        <a:buFont typeface="+mj-lt"/>
                        <a:buNone/>
                      </a:pPr>
                      <a:r>
                        <a:rPr lang="en-US" sz="1200" dirty="0" smtClean="0">
                          <a:solidFill>
                            <a:schemeClr val="tx2">
                              <a:lumMod val="10000"/>
                            </a:schemeClr>
                          </a:solidFill>
                        </a:rPr>
                        <a:t>Leading an Agile Team</a:t>
                      </a:r>
                      <a:r>
                        <a:rPr lang="en-US" sz="1200" baseline="0" dirty="0" smtClean="0">
                          <a:solidFill>
                            <a:schemeClr val="tx2">
                              <a:lumMod val="10000"/>
                            </a:schemeClr>
                          </a:solidFill>
                        </a:rPr>
                        <a:t>   </a:t>
                      </a:r>
                    </a:p>
                    <a:p>
                      <a:pPr marL="0" indent="342900">
                        <a:buFont typeface="+mj-lt"/>
                        <a:buNone/>
                      </a:pPr>
                      <a:r>
                        <a:rPr lang="en-US" sz="1200" baseline="0" dirty="0" smtClean="0">
                          <a:solidFill>
                            <a:schemeClr val="tx2">
                              <a:lumMod val="10000"/>
                            </a:schemeClr>
                          </a:solidFill>
                        </a:rPr>
                        <a:t>   AND/ OR:    </a:t>
                      </a:r>
                      <a:r>
                        <a:rPr lang="en-US" sz="1200" dirty="0" smtClean="0">
                          <a:solidFill>
                            <a:schemeClr val="tx2">
                              <a:lumMod val="10000"/>
                            </a:schemeClr>
                          </a:solidFill>
                        </a:rPr>
                        <a:t>Introduction to Agile Project Management 	</a:t>
                      </a:r>
                      <a:endParaRPr lang="en-US" sz="1200" dirty="0" smtClean="0">
                        <a:solidFill>
                          <a:schemeClr val="tx2">
                            <a:lumMod val="10000"/>
                          </a:schemeClr>
                        </a:solidFill>
                        <a:latin typeface="+mn-lt"/>
                      </a:endParaRPr>
                    </a:p>
                  </a:txBody>
                  <a:tcPr/>
                </a:tc>
                <a:tc>
                  <a:txBody>
                    <a:bodyPr/>
                    <a:lstStyle/>
                    <a:p>
                      <a:r>
                        <a:rPr lang="en-US" sz="1200" dirty="0" smtClean="0">
                          <a:solidFill>
                            <a:schemeClr val="tx2">
                              <a:lumMod val="10000"/>
                            </a:schemeClr>
                          </a:solidFill>
                        </a:rPr>
                        <a:t>SKL41230 /   SKL43182</a:t>
                      </a:r>
                      <a:endParaRPr lang="en-US" sz="1200" dirty="0">
                        <a:solidFill>
                          <a:schemeClr val="tx2">
                            <a:lumMod val="10000"/>
                          </a:schemeClr>
                        </a:solidFill>
                        <a:latin typeface="+mn-lt"/>
                      </a:endParaRPr>
                    </a:p>
                  </a:txBody>
                  <a:tcPr/>
                </a:tc>
                <a:tc>
                  <a:txBody>
                    <a:bodyPr/>
                    <a:lstStyle/>
                    <a:p>
                      <a:r>
                        <a:rPr lang="en-US" sz="1200" dirty="0" smtClean="0">
                          <a:solidFill>
                            <a:schemeClr val="tx2">
                              <a:lumMod val="10000"/>
                            </a:schemeClr>
                          </a:solidFill>
                        </a:rPr>
                        <a:t>2 hrs. /</a:t>
                      </a:r>
                    </a:p>
                    <a:p>
                      <a:r>
                        <a:rPr lang="en-US" sz="1200" dirty="0" smtClean="0">
                          <a:solidFill>
                            <a:schemeClr val="tx2">
                              <a:lumMod val="10000"/>
                            </a:schemeClr>
                          </a:solidFill>
                        </a:rPr>
                        <a:t>6 hrs.</a:t>
                      </a:r>
                      <a:endParaRPr lang="en-US" sz="1200" dirty="0">
                        <a:solidFill>
                          <a:schemeClr val="tx2">
                            <a:lumMod val="10000"/>
                          </a:schemeClr>
                        </a:solidFill>
                        <a:latin typeface="+mn-lt"/>
                      </a:endParaRPr>
                    </a:p>
                  </a:txBody>
                  <a:tcPr/>
                </a:tc>
              </a:tr>
              <a:tr h="279183">
                <a:tc>
                  <a:txBody>
                    <a:bodyPr/>
                    <a:lstStyle/>
                    <a:p>
                      <a:pPr marL="0" indent="0">
                        <a:buFont typeface="+mj-lt"/>
                        <a:buNone/>
                      </a:pPr>
                      <a:r>
                        <a:rPr lang="en-US" sz="1200" dirty="0" smtClean="0">
                          <a:solidFill>
                            <a:schemeClr val="tx2">
                              <a:lumMod val="10000"/>
                            </a:schemeClr>
                          </a:solidFill>
                        </a:rPr>
                        <a:t>Managing Agile Software Development</a:t>
                      </a:r>
                      <a:endParaRPr lang="en-US" sz="1200" dirty="0" smtClean="0">
                        <a:solidFill>
                          <a:schemeClr val="tx2">
                            <a:lumMod val="10000"/>
                          </a:schemeClr>
                        </a:solidFill>
                        <a:latin typeface="+mn-lt"/>
                      </a:endParaRPr>
                    </a:p>
                  </a:txBody>
                  <a:tcPr/>
                </a:tc>
                <a:tc>
                  <a:txBody>
                    <a:bodyPr/>
                    <a:lstStyle/>
                    <a:p>
                      <a:r>
                        <a:rPr lang="en-US" sz="1200" dirty="0" smtClean="0">
                          <a:solidFill>
                            <a:schemeClr val="tx2">
                              <a:lumMod val="10000"/>
                            </a:schemeClr>
                          </a:solidFill>
                        </a:rPr>
                        <a:t>SKL43472</a:t>
                      </a:r>
                      <a:endParaRPr lang="en-US" sz="1200" dirty="0">
                        <a:solidFill>
                          <a:schemeClr val="tx2">
                            <a:lumMod val="10000"/>
                          </a:schemeClr>
                        </a:solidFill>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10000"/>
                            </a:schemeClr>
                          </a:solidFill>
                        </a:rPr>
                        <a:t>1 1/2 hr.</a:t>
                      </a:r>
                      <a:endParaRPr lang="en-US" sz="1200" dirty="0" smtClean="0">
                        <a:solidFill>
                          <a:schemeClr val="tx2">
                            <a:lumMod val="10000"/>
                          </a:schemeClr>
                        </a:solidFill>
                        <a:latin typeface="+mn-lt"/>
                      </a:endParaRPr>
                    </a:p>
                  </a:txBody>
                  <a:tcPr/>
                </a:tc>
              </a:tr>
              <a:tr h="279183">
                <a:tc>
                  <a:txBody>
                    <a:bodyPr/>
                    <a:lstStyle/>
                    <a:p>
                      <a:pPr marL="0" indent="0">
                        <a:buFont typeface="+mj-lt"/>
                        <a:buNone/>
                      </a:pPr>
                      <a:r>
                        <a:rPr lang="en-US" sz="1200" dirty="0" smtClean="0">
                          <a:solidFill>
                            <a:schemeClr val="tx2">
                              <a:lumMod val="10000"/>
                            </a:schemeClr>
                          </a:solidFill>
                        </a:rPr>
                        <a:t>Agile Planning: Project Initiating and Requirements Gathering	</a:t>
                      </a:r>
                      <a:endParaRPr lang="en-US" sz="1200" dirty="0" smtClean="0">
                        <a:solidFill>
                          <a:schemeClr val="tx2">
                            <a:lumMod val="10000"/>
                          </a:schemeClr>
                        </a:solidFill>
                        <a:latin typeface="+mn-lt"/>
                      </a:endParaRPr>
                    </a:p>
                  </a:txBody>
                  <a:tcPr/>
                </a:tc>
                <a:tc>
                  <a:txBody>
                    <a:bodyPr/>
                    <a:lstStyle/>
                    <a:p>
                      <a:r>
                        <a:rPr lang="en-US" sz="1200" dirty="0" smtClean="0">
                          <a:solidFill>
                            <a:schemeClr val="tx2">
                              <a:lumMod val="10000"/>
                            </a:schemeClr>
                          </a:solidFill>
                        </a:rPr>
                        <a:t>SKL41220</a:t>
                      </a:r>
                      <a:endParaRPr lang="en-US" sz="1200" dirty="0">
                        <a:solidFill>
                          <a:schemeClr val="tx2">
                            <a:lumMod val="10000"/>
                          </a:schemeClr>
                        </a:solidFill>
                        <a:latin typeface="+mn-lt"/>
                      </a:endParaRPr>
                    </a:p>
                  </a:txBody>
                  <a:tcPr/>
                </a:tc>
                <a:tc>
                  <a:txBody>
                    <a:bodyPr/>
                    <a:lstStyle/>
                    <a:p>
                      <a:r>
                        <a:rPr lang="en-US" sz="1200" dirty="0" smtClean="0">
                          <a:solidFill>
                            <a:schemeClr val="tx2">
                              <a:lumMod val="10000"/>
                            </a:schemeClr>
                          </a:solidFill>
                        </a:rPr>
                        <a:t>2 hrs.</a:t>
                      </a:r>
                      <a:endParaRPr lang="en-US" sz="1200" dirty="0">
                        <a:solidFill>
                          <a:schemeClr val="tx2">
                            <a:lumMod val="10000"/>
                          </a:schemeClr>
                        </a:solidFill>
                        <a:latin typeface="+mn-lt"/>
                      </a:endParaRPr>
                    </a:p>
                  </a:txBody>
                  <a:tcPr/>
                </a:tc>
              </a:tr>
              <a:tr h="279183">
                <a:tc>
                  <a:txBody>
                    <a:bodyPr/>
                    <a:lstStyle/>
                    <a:p>
                      <a:pPr marL="0" indent="0">
                        <a:buFont typeface="+mj-lt"/>
                        <a:buNone/>
                      </a:pPr>
                      <a:r>
                        <a:rPr lang="en-US" sz="1200" dirty="0" smtClean="0">
                          <a:solidFill>
                            <a:schemeClr val="tx2">
                              <a:lumMod val="10000"/>
                            </a:schemeClr>
                          </a:solidFill>
                        </a:rPr>
                        <a:t>Managing Stakeholder Engagement on an Agile Project 	</a:t>
                      </a:r>
                      <a:endParaRPr lang="en-US" sz="1200" dirty="0" smtClean="0">
                        <a:solidFill>
                          <a:schemeClr val="tx2">
                            <a:lumMod val="10000"/>
                          </a:schemeClr>
                        </a:solidFill>
                        <a:latin typeface="+mn-lt"/>
                      </a:endParaRPr>
                    </a:p>
                  </a:txBody>
                  <a:tcPr/>
                </a:tc>
                <a:tc>
                  <a:txBody>
                    <a:bodyPr/>
                    <a:lstStyle/>
                    <a:p>
                      <a:r>
                        <a:rPr lang="en-US" sz="1200" dirty="0" smtClean="0">
                          <a:solidFill>
                            <a:schemeClr val="tx2">
                              <a:lumMod val="10000"/>
                            </a:schemeClr>
                          </a:solidFill>
                        </a:rPr>
                        <a:t>SKL41240</a:t>
                      </a:r>
                      <a:endParaRPr lang="en-US" sz="1200" dirty="0">
                        <a:solidFill>
                          <a:schemeClr val="tx2">
                            <a:lumMod val="10000"/>
                          </a:schemeClr>
                        </a:solidFill>
                        <a:latin typeface="+mn-lt"/>
                      </a:endParaRPr>
                    </a:p>
                  </a:txBody>
                  <a:tcPr/>
                </a:tc>
                <a:tc>
                  <a:txBody>
                    <a:bodyPr/>
                    <a:lstStyle/>
                    <a:p>
                      <a:r>
                        <a:rPr lang="en-US" sz="1200" dirty="0" smtClean="0">
                          <a:solidFill>
                            <a:schemeClr val="tx2">
                              <a:lumMod val="10000"/>
                            </a:schemeClr>
                          </a:solidFill>
                        </a:rPr>
                        <a:t>2 hrs.</a:t>
                      </a:r>
                      <a:endParaRPr lang="en-US" sz="1200" dirty="0">
                        <a:solidFill>
                          <a:schemeClr val="tx2">
                            <a:lumMod val="10000"/>
                          </a:schemeClr>
                        </a:solidFill>
                        <a:latin typeface="+mn-lt"/>
                      </a:endParaRPr>
                    </a:p>
                  </a:txBody>
                  <a:tcPr/>
                </a:tc>
              </a:tr>
              <a:tr h="279183">
                <a:tc>
                  <a:txBody>
                    <a:bodyPr/>
                    <a:lstStyle/>
                    <a:p>
                      <a:pPr marL="0" indent="0">
                        <a:buFont typeface="+mj-lt"/>
                        <a:buNone/>
                      </a:pPr>
                      <a:r>
                        <a:rPr lang="en-US" sz="1200" dirty="0" smtClean="0">
                          <a:solidFill>
                            <a:schemeClr val="tx2">
                              <a:lumMod val="10000"/>
                            </a:schemeClr>
                          </a:solidFill>
                        </a:rPr>
                        <a:t>Planning and Monitoring Iterations on an Agile Project	</a:t>
                      </a:r>
                      <a:endParaRPr lang="en-US" sz="1200" dirty="0" smtClean="0">
                        <a:solidFill>
                          <a:schemeClr val="tx2">
                            <a:lumMod val="10000"/>
                          </a:schemeClr>
                        </a:solidFill>
                        <a:latin typeface="+mn-lt"/>
                      </a:endParaRPr>
                    </a:p>
                  </a:txBody>
                  <a:tcPr/>
                </a:tc>
                <a:tc>
                  <a:txBody>
                    <a:bodyPr/>
                    <a:lstStyle/>
                    <a:p>
                      <a:r>
                        <a:rPr lang="en-US" sz="1200" dirty="0" smtClean="0">
                          <a:solidFill>
                            <a:schemeClr val="tx2">
                              <a:lumMod val="10000"/>
                            </a:schemeClr>
                          </a:solidFill>
                        </a:rPr>
                        <a:t>SKL41229</a:t>
                      </a:r>
                      <a:endParaRPr lang="en-US" sz="1200" dirty="0">
                        <a:solidFill>
                          <a:schemeClr val="tx2">
                            <a:lumMod val="10000"/>
                          </a:schemeClr>
                        </a:solidFill>
                        <a:latin typeface="+mn-lt"/>
                      </a:endParaRPr>
                    </a:p>
                  </a:txBody>
                  <a:tcPr/>
                </a:tc>
                <a:tc>
                  <a:txBody>
                    <a:bodyPr/>
                    <a:lstStyle/>
                    <a:p>
                      <a:r>
                        <a:rPr lang="en-US" sz="1200" dirty="0" smtClean="0">
                          <a:solidFill>
                            <a:schemeClr val="tx2">
                              <a:lumMod val="10000"/>
                            </a:schemeClr>
                          </a:solidFill>
                        </a:rPr>
                        <a:t>2 hrs.</a:t>
                      </a:r>
                      <a:endParaRPr lang="en-US" sz="1200" dirty="0">
                        <a:solidFill>
                          <a:schemeClr val="tx2">
                            <a:lumMod val="10000"/>
                          </a:schemeClr>
                        </a:solidFill>
                        <a:latin typeface="+mn-lt"/>
                      </a:endParaRPr>
                    </a:p>
                  </a:txBody>
                  <a:tcPr/>
                </a:tc>
              </a:tr>
            </a:tbl>
          </a:graphicData>
        </a:graphic>
      </p:graphicFrame>
      <p:sp>
        <p:nvSpPr>
          <p:cNvPr id="7" name="Rectangle 6"/>
          <p:cNvSpPr/>
          <p:nvPr/>
        </p:nvSpPr>
        <p:spPr>
          <a:xfrm>
            <a:off x="2750841" y="6078280"/>
            <a:ext cx="5266113" cy="246221"/>
          </a:xfrm>
          <a:prstGeom prst="rect">
            <a:avLst/>
          </a:prstGeom>
        </p:spPr>
        <p:txBody>
          <a:bodyPr wrap="square">
            <a:spAutoFit/>
          </a:bodyPr>
          <a:lstStyle/>
          <a:p>
            <a:pPr algn="r" defTabSz="457200" fontAlgn="auto">
              <a:spcBef>
                <a:spcPts val="0"/>
              </a:spcBef>
              <a:spcAft>
                <a:spcPts val="0"/>
              </a:spcAft>
            </a:pPr>
            <a:r>
              <a:rPr lang="en-US" sz="1000" i="1" dirty="0" smtClean="0">
                <a:solidFill>
                  <a:srgbClr val="333333">
                    <a:lumMod val="10000"/>
                  </a:srgbClr>
                </a:solidFill>
                <a:latin typeface="NeueHaasGroteskText Std"/>
              </a:rPr>
              <a:t>For descriptions and student ratings of these courses, see Appendix.</a:t>
            </a:r>
            <a:endParaRPr lang="en-US" sz="1000" i="1" dirty="0">
              <a:solidFill>
                <a:srgbClr val="000000"/>
              </a:solidFill>
              <a:latin typeface="NeueHaasGroteskText Std"/>
            </a:endParaRPr>
          </a:p>
        </p:txBody>
      </p:sp>
    </p:spTree>
    <p:extLst>
      <p:ext uri="{BB962C8B-B14F-4D97-AF65-F5344CB8AC3E}">
        <p14:creationId xmlns:p14="http://schemas.microsoft.com/office/powerpoint/2010/main" val="35889112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Agile Café </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4851" y="0"/>
            <a:ext cx="1374893" cy="3187681"/>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464457" y="1365107"/>
            <a:ext cx="6393543" cy="5078313"/>
          </a:xfrm>
          <a:prstGeom prst="rect">
            <a:avLst/>
          </a:prstGeom>
        </p:spPr>
        <p:txBody>
          <a:bodyPr wrap="square">
            <a:spAutoFit/>
          </a:bodyPr>
          <a:lstStyle/>
          <a:p>
            <a:r>
              <a:rPr lang="en-US" dirty="0">
                <a:solidFill>
                  <a:schemeClr val="accent2">
                    <a:lumMod val="50000"/>
                  </a:schemeClr>
                </a:solidFill>
                <a:hlinkClick r:id="rId4"/>
              </a:rPr>
              <a:t>The Agile Café </a:t>
            </a:r>
            <a:r>
              <a:rPr lang="en-US" dirty="0">
                <a:solidFill>
                  <a:schemeClr val="accent2">
                    <a:lumMod val="50000"/>
                  </a:schemeClr>
                </a:solidFill>
              </a:rPr>
              <a:t>is an informal webinar typically focusing on a single agile topic or a theme each session. Most importantly, this is a forum for VES agile practitioners to share their experiences and network. </a:t>
            </a:r>
          </a:p>
          <a:p>
            <a:pPr algn="ctr"/>
            <a:r>
              <a:rPr lang="en-US" dirty="0"/>
              <a:t>   </a:t>
            </a:r>
          </a:p>
          <a:p>
            <a:pPr algn="ctr"/>
            <a:r>
              <a:rPr lang="en-US" b="1" dirty="0"/>
              <a:t>The café is open </a:t>
            </a:r>
            <a:r>
              <a:rPr lang="en-US" b="1" u="sng" dirty="0"/>
              <a:t>the first week of the month </a:t>
            </a:r>
            <a:r>
              <a:rPr lang="en-US" b="1" dirty="0"/>
              <a:t>on:</a:t>
            </a:r>
            <a:endParaRPr lang="en-US" dirty="0"/>
          </a:p>
          <a:p>
            <a:pPr algn="ctr"/>
            <a:r>
              <a:rPr lang="en-US" dirty="0"/>
              <a:t> </a:t>
            </a:r>
            <a:r>
              <a:rPr lang="en-US" b="1" dirty="0"/>
              <a:t> </a:t>
            </a:r>
            <a:r>
              <a:rPr lang="en-US" dirty="0"/>
              <a:t/>
            </a:r>
            <a:br>
              <a:rPr lang="en-US" dirty="0"/>
            </a:br>
            <a:r>
              <a:rPr lang="en-US" dirty="0"/>
              <a:t>- Thursdays at 7:30a Eastern (</a:t>
            </a:r>
            <a:r>
              <a:rPr lang="en-US" dirty="0">
                <a:latin typeface="calibri"/>
              </a:rPr>
              <a:t>GMT-05:00</a:t>
            </a:r>
            <a:r>
              <a:rPr lang="en-US" dirty="0"/>
              <a:t>) - For bridge and Webex info, check the </a:t>
            </a:r>
            <a:r>
              <a:rPr lang="en-US" u="sng" dirty="0">
                <a:hlinkClick r:id="rId5"/>
              </a:rPr>
              <a:t>Calendar</a:t>
            </a:r>
            <a:r>
              <a:rPr lang="en-US" dirty="0"/>
              <a:t>.</a:t>
            </a:r>
          </a:p>
          <a:p>
            <a:pPr algn="ctr"/>
            <a:r>
              <a:rPr lang="en-US" dirty="0"/>
              <a:t>- Fridays at 2:00p Eastern (</a:t>
            </a:r>
            <a:r>
              <a:rPr lang="en-US" dirty="0">
                <a:latin typeface="calibri"/>
              </a:rPr>
              <a:t>GMT-05:00</a:t>
            </a:r>
            <a:r>
              <a:rPr lang="en-US" dirty="0"/>
              <a:t>) - For bridge and Webex info, check the </a:t>
            </a:r>
            <a:r>
              <a:rPr lang="en-US" u="sng" dirty="0">
                <a:hlinkClick r:id="rId5"/>
              </a:rPr>
              <a:t>Calendar</a:t>
            </a:r>
            <a:r>
              <a:rPr lang="en-US" dirty="0"/>
              <a:t>. </a:t>
            </a:r>
          </a:p>
          <a:p>
            <a:pPr algn="ctr"/>
            <a:r>
              <a:rPr lang="en-US" b="1" dirty="0"/>
              <a:t>Save the Date </a:t>
            </a:r>
            <a:r>
              <a:rPr lang="en-US" dirty="0"/>
              <a:t>- Click on the calendar invite to save it into your Outlook schedule</a:t>
            </a:r>
          </a:p>
          <a:p>
            <a:pPr algn="ctr"/>
            <a:r>
              <a:rPr lang="en-US" b="1" dirty="0"/>
              <a:t>Note that in some instances, the Calendar save feature converts the time </a:t>
            </a:r>
            <a:br>
              <a:rPr lang="en-US" b="1" dirty="0"/>
            </a:br>
            <a:r>
              <a:rPr lang="en-US" b="1" dirty="0"/>
              <a:t>- Please make sure that you get the times stated above!</a:t>
            </a:r>
            <a:r>
              <a:rPr lang="en-US" dirty="0"/>
              <a:t/>
            </a:r>
            <a:br>
              <a:rPr lang="en-US" dirty="0"/>
            </a:br>
            <a:r>
              <a:rPr lang="en-US" dirty="0"/>
              <a:t>(Fridays repeat Thursday's topic.)</a:t>
            </a:r>
          </a:p>
          <a:p>
            <a:r>
              <a:rPr lang="en-US" dirty="0"/>
              <a:t> </a:t>
            </a:r>
            <a:endParaRPr lang="en-US" dirty="0">
              <a:effectLst/>
            </a:endParaRPr>
          </a:p>
        </p:txBody>
      </p:sp>
    </p:spTree>
    <p:extLst>
      <p:ext uri="{BB962C8B-B14F-4D97-AF65-F5344CB8AC3E}">
        <p14:creationId xmlns:p14="http://schemas.microsoft.com/office/powerpoint/2010/main" val="5984190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Professional Development Resources</a:t>
            </a:r>
            <a:endParaRPr lang="en-US" dirty="0"/>
          </a:p>
        </p:txBody>
      </p:sp>
      <p:sp>
        <p:nvSpPr>
          <p:cNvPr id="2" name="Content Placeholder 1"/>
          <p:cNvSpPr>
            <a:spLocks noGrp="1"/>
          </p:cNvSpPr>
          <p:nvPr>
            <p:ph sz="half" idx="1"/>
          </p:nvPr>
        </p:nvSpPr>
        <p:spPr/>
        <p:txBody>
          <a:bodyPr/>
          <a:lstStyle/>
          <a:p>
            <a:pPr marL="0" indent="0">
              <a:buNone/>
            </a:pPr>
            <a:r>
              <a:rPr lang="en-US" b="1" dirty="0" smtClean="0"/>
              <a:t>Facilitation</a:t>
            </a:r>
            <a:endParaRPr lang="en-US" b="1" dirty="0">
              <a:hlinkClick r:id="rId2"/>
            </a:endParaRPr>
          </a:p>
          <a:p>
            <a:endParaRPr lang="en-US" sz="800" dirty="0" smtClean="0">
              <a:hlinkClick r:id="rId2"/>
            </a:endParaRPr>
          </a:p>
          <a:p>
            <a:r>
              <a:rPr lang="en-US" dirty="0" smtClean="0">
                <a:hlinkClick r:id="rId2"/>
              </a:rPr>
              <a:t>Agile </a:t>
            </a:r>
            <a:r>
              <a:rPr lang="en-US" dirty="0">
                <a:hlinkClick r:id="rId2"/>
              </a:rPr>
              <a:t>Team Facilitation Learning Objectives</a:t>
            </a:r>
            <a:endParaRPr lang="en-US" dirty="0"/>
          </a:p>
          <a:p>
            <a:r>
              <a:rPr lang="en-US" dirty="0">
                <a:hlinkClick r:id="rId3"/>
              </a:rPr>
              <a:t>Self-Assessment</a:t>
            </a:r>
            <a:r>
              <a:rPr lang="en-US" dirty="0"/>
              <a:t> </a:t>
            </a:r>
          </a:p>
          <a:p>
            <a:r>
              <a:rPr lang="en-US" dirty="0">
                <a:hlinkClick r:id="rId4"/>
              </a:rPr>
              <a:t>Individual Development Plan</a:t>
            </a:r>
            <a:endParaRPr lang="en-US" dirty="0"/>
          </a:p>
          <a:p>
            <a:endParaRPr lang="en-US" dirty="0"/>
          </a:p>
        </p:txBody>
      </p:sp>
      <p:sp>
        <p:nvSpPr>
          <p:cNvPr id="4" name="Content Placeholder 3"/>
          <p:cNvSpPr>
            <a:spLocks noGrp="1"/>
          </p:cNvSpPr>
          <p:nvPr>
            <p:ph sz="half" idx="2"/>
          </p:nvPr>
        </p:nvSpPr>
        <p:spPr/>
        <p:txBody>
          <a:bodyPr/>
          <a:lstStyle/>
          <a:p>
            <a:pPr marL="0" indent="0">
              <a:buNone/>
            </a:pPr>
            <a:r>
              <a:rPr lang="en-US" b="1" dirty="0" smtClean="0"/>
              <a:t>Coaching</a:t>
            </a:r>
          </a:p>
          <a:p>
            <a:pPr marL="0" indent="0">
              <a:buNone/>
            </a:pPr>
            <a:endParaRPr lang="en-US" sz="800" dirty="0"/>
          </a:p>
          <a:p>
            <a:r>
              <a:rPr lang="en-US" dirty="0">
                <a:hlinkClick r:id="rId5" tooltip="Agile Coaching Learning Objectives"/>
              </a:rPr>
              <a:t>Agile Coaching Learning Objectives</a:t>
            </a:r>
            <a:r>
              <a:rPr lang="en-US" dirty="0"/>
              <a:t> (from </a:t>
            </a:r>
            <a:r>
              <a:rPr lang="en-US" u="sng" dirty="0">
                <a:hlinkClick r:id="rId6"/>
              </a:rPr>
              <a:t>ICAgile</a:t>
            </a:r>
            <a:r>
              <a:rPr lang="en-US" dirty="0"/>
              <a:t>)</a:t>
            </a:r>
          </a:p>
          <a:p>
            <a:r>
              <a:rPr lang="en-US" dirty="0">
                <a:hlinkClick r:id="rId3"/>
              </a:rPr>
              <a:t>Self-Assessment</a:t>
            </a:r>
            <a:endParaRPr lang="en-US" dirty="0"/>
          </a:p>
          <a:p>
            <a:r>
              <a:rPr lang="en-US" dirty="0">
                <a:hlinkClick r:id="rId4"/>
              </a:rPr>
              <a:t>Individual Development Plan</a:t>
            </a:r>
            <a:endParaRPr lang="en-US" dirty="0"/>
          </a:p>
          <a:p>
            <a:r>
              <a:rPr lang="en-US" dirty="0">
                <a:hlinkClick r:id="rId7"/>
              </a:rPr>
              <a:t>Certification </a:t>
            </a:r>
            <a:endParaRPr lang="en-US" dirty="0"/>
          </a:p>
          <a:p>
            <a:r>
              <a:rPr lang="en-US" dirty="0"/>
              <a:t>VES Agile </a:t>
            </a:r>
            <a:r>
              <a:rPr lang="en-US" dirty="0">
                <a:hlinkClick r:id="rId8"/>
              </a:rPr>
              <a:t>Coaches Readiness Checklist</a:t>
            </a:r>
            <a:endParaRPr lang="en-US" dirty="0"/>
          </a:p>
          <a:p>
            <a:pPr marL="0" indent="0">
              <a:buNone/>
            </a:pPr>
            <a:endParaRPr lang="en-US" dirty="0"/>
          </a:p>
        </p:txBody>
      </p:sp>
    </p:spTree>
    <p:extLst>
      <p:ext uri="{BB962C8B-B14F-4D97-AF65-F5344CB8AC3E}">
        <p14:creationId xmlns:p14="http://schemas.microsoft.com/office/powerpoint/2010/main" val="24366972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Defining Roles &amp; Responsibilities</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2905614866"/>
              </p:ext>
            </p:extLst>
          </p:nvPr>
        </p:nvGraphicFramePr>
        <p:xfrm>
          <a:off x="592510" y="1826213"/>
          <a:ext cx="4791076" cy="4312920"/>
        </p:xfrm>
        <a:graphic>
          <a:graphicData uri="http://schemas.openxmlformats.org/drawingml/2006/table">
            <a:tbl>
              <a:tblPr firstRow="1" bandRow="1">
                <a:tableStyleId>{2A488322-F2BA-4B5B-9748-0D474271808F}</a:tableStyleId>
              </a:tblPr>
              <a:tblGrid>
                <a:gridCol w="487387"/>
                <a:gridCol w="1096845"/>
                <a:gridCol w="3206844"/>
              </a:tblGrid>
              <a:tr h="370840">
                <a:tc gridSpan="3">
                  <a:txBody>
                    <a:bodyPr/>
                    <a:lstStyle/>
                    <a:p>
                      <a:pPr algn="ctr"/>
                      <a:r>
                        <a:rPr lang="en-US" sz="1600" dirty="0" smtClean="0"/>
                        <a:t>A RACI Matrix is a tool for defining roles and responsibilities. </a:t>
                      </a:r>
                    </a:p>
                  </a:txBody>
                  <a:tcPr/>
                </a:tc>
                <a:tc hMerge="1">
                  <a:txBody>
                    <a:bodyPr/>
                    <a:lstStyle/>
                    <a:p>
                      <a:endParaRPr lang="en-US" sz="1600" dirty="0"/>
                    </a:p>
                  </a:txBody>
                  <a:tcPr/>
                </a:tc>
                <a:tc hMerge="1">
                  <a:txBody>
                    <a:bodyPr/>
                    <a:lstStyle/>
                    <a:p>
                      <a:endParaRPr lang="en-US" sz="1600" dirty="0"/>
                    </a:p>
                  </a:txBody>
                  <a:tcPr/>
                </a:tc>
              </a:tr>
              <a:tr h="370840">
                <a:tc>
                  <a:txBody>
                    <a:bodyPr/>
                    <a:lstStyle/>
                    <a:p>
                      <a:pPr algn="ctr"/>
                      <a:r>
                        <a:rPr lang="en-US" sz="1200" b="1" dirty="0" smtClean="0">
                          <a:solidFill>
                            <a:schemeClr val="tx2">
                              <a:lumMod val="10000"/>
                            </a:schemeClr>
                          </a:solidFill>
                        </a:rPr>
                        <a:t>R</a:t>
                      </a:r>
                      <a:endParaRPr lang="en-US" sz="1200" b="1" dirty="0">
                        <a:solidFill>
                          <a:schemeClr val="tx2">
                            <a:lumMod val="10000"/>
                          </a:schemeClr>
                        </a:solidFill>
                      </a:endParaRPr>
                    </a:p>
                  </a:txBody>
                  <a:tcPr/>
                </a:tc>
                <a:tc>
                  <a:txBody>
                    <a:bodyPr/>
                    <a:lstStyle/>
                    <a:p>
                      <a:r>
                        <a:rPr lang="en-US" sz="1200" dirty="0" smtClean="0">
                          <a:solidFill>
                            <a:schemeClr val="tx2">
                              <a:lumMod val="10000"/>
                            </a:schemeClr>
                          </a:solidFill>
                        </a:rPr>
                        <a:t>Responsible</a:t>
                      </a:r>
                      <a:endParaRPr lang="en-US" sz="1200" dirty="0">
                        <a:solidFill>
                          <a:schemeClr val="tx2">
                            <a:lumMod val="10000"/>
                          </a:schemeClr>
                        </a:solidFill>
                      </a:endParaRPr>
                    </a:p>
                  </a:txBody>
                  <a:tcPr/>
                </a:tc>
                <a:tc>
                  <a:txBody>
                    <a:bodyPr/>
                    <a:lstStyle/>
                    <a:p>
                      <a:r>
                        <a:rPr lang="en-US" sz="1200" dirty="0" smtClean="0">
                          <a:solidFill>
                            <a:schemeClr val="tx2">
                              <a:lumMod val="10000"/>
                            </a:schemeClr>
                          </a:solidFill>
                        </a:rPr>
                        <a:t>Those who do the work to achieve the task. There is at least one role with a participation type of responsible, although others can be delegated to assist in the work required. </a:t>
                      </a:r>
                      <a:endParaRPr lang="en-US" sz="1200" dirty="0">
                        <a:solidFill>
                          <a:schemeClr val="tx2">
                            <a:lumMod val="10000"/>
                          </a:schemeClr>
                        </a:solidFill>
                      </a:endParaRPr>
                    </a:p>
                  </a:txBody>
                  <a:tcPr/>
                </a:tc>
              </a:tr>
              <a:tr h="370840">
                <a:tc>
                  <a:txBody>
                    <a:bodyPr/>
                    <a:lstStyle/>
                    <a:p>
                      <a:pPr algn="ctr"/>
                      <a:r>
                        <a:rPr lang="en-US" sz="1200" b="1" dirty="0" smtClean="0">
                          <a:solidFill>
                            <a:schemeClr val="tx2">
                              <a:lumMod val="10000"/>
                            </a:schemeClr>
                          </a:solidFill>
                        </a:rPr>
                        <a:t>A</a:t>
                      </a:r>
                      <a:endParaRPr lang="en-US" sz="1200" b="1" dirty="0">
                        <a:solidFill>
                          <a:schemeClr val="tx2">
                            <a:lumMod val="10000"/>
                          </a:schemeClr>
                        </a:solidFill>
                      </a:endParaRPr>
                    </a:p>
                  </a:txBody>
                  <a:tcPr/>
                </a:tc>
                <a:tc>
                  <a:txBody>
                    <a:bodyPr/>
                    <a:lstStyle/>
                    <a:p>
                      <a:r>
                        <a:rPr lang="en-US" sz="1200" dirty="0" smtClean="0">
                          <a:solidFill>
                            <a:schemeClr val="tx2">
                              <a:lumMod val="10000"/>
                            </a:schemeClr>
                          </a:solidFill>
                        </a:rPr>
                        <a:t>Accountable /</a:t>
                      </a:r>
                      <a:r>
                        <a:rPr lang="en-US" sz="1200" baseline="0" dirty="0" smtClean="0">
                          <a:solidFill>
                            <a:schemeClr val="tx2">
                              <a:lumMod val="10000"/>
                            </a:schemeClr>
                          </a:solidFill>
                        </a:rPr>
                        <a:t> Approve</a:t>
                      </a:r>
                      <a:endParaRPr lang="en-US" sz="1200" dirty="0">
                        <a:solidFill>
                          <a:schemeClr val="tx2">
                            <a:lumMod val="10000"/>
                          </a:schemeClr>
                        </a:solidFill>
                      </a:endParaRPr>
                    </a:p>
                  </a:txBody>
                  <a:tcPr/>
                </a:tc>
                <a:tc>
                  <a:txBody>
                    <a:bodyPr/>
                    <a:lstStyle/>
                    <a:p>
                      <a:r>
                        <a:rPr lang="en-US" sz="1100" dirty="0" smtClean="0">
                          <a:solidFill>
                            <a:schemeClr val="tx2">
                              <a:lumMod val="10000"/>
                            </a:schemeClr>
                          </a:solidFill>
                        </a:rPr>
                        <a:t>The one ultimately answerable for the correct and thorough completion of the deliverable or task, and the one who delegates the work to those responsible. An accountable must sign off (approve) work that responsible provides</a:t>
                      </a:r>
                    </a:p>
                    <a:p>
                      <a:r>
                        <a:rPr lang="en-US" sz="1100" dirty="0" smtClean="0">
                          <a:solidFill>
                            <a:schemeClr val="tx2">
                              <a:lumMod val="10000"/>
                            </a:schemeClr>
                          </a:solidFill>
                        </a:rPr>
                        <a:t>There must be only one accountable specified for each task or deliverable</a:t>
                      </a:r>
                    </a:p>
                  </a:txBody>
                  <a:tcPr/>
                </a:tc>
              </a:tr>
              <a:tr h="370840">
                <a:tc>
                  <a:txBody>
                    <a:bodyPr/>
                    <a:lstStyle/>
                    <a:p>
                      <a:pPr algn="ctr"/>
                      <a:r>
                        <a:rPr lang="en-US" sz="1200" b="1" dirty="0" smtClean="0">
                          <a:solidFill>
                            <a:schemeClr val="tx2">
                              <a:lumMod val="10000"/>
                            </a:schemeClr>
                          </a:solidFill>
                        </a:rPr>
                        <a:t>C</a:t>
                      </a:r>
                      <a:endParaRPr lang="en-US" sz="1200" b="1" dirty="0">
                        <a:solidFill>
                          <a:schemeClr val="tx2">
                            <a:lumMod val="10000"/>
                          </a:schemeClr>
                        </a:solidFill>
                      </a:endParaRPr>
                    </a:p>
                  </a:txBody>
                  <a:tcPr/>
                </a:tc>
                <a:tc>
                  <a:txBody>
                    <a:bodyPr/>
                    <a:lstStyle/>
                    <a:p>
                      <a:r>
                        <a:rPr lang="en-US" sz="1200" dirty="0" smtClean="0">
                          <a:solidFill>
                            <a:schemeClr val="tx2">
                              <a:lumMod val="10000"/>
                            </a:schemeClr>
                          </a:solidFill>
                        </a:rPr>
                        <a:t>Consulted</a:t>
                      </a:r>
                      <a:endParaRPr lang="en-US" sz="1200" dirty="0">
                        <a:solidFill>
                          <a:schemeClr val="tx2">
                            <a:lumMod val="10000"/>
                          </a:schemeClr>
                        </a:solidFill>
                      </a:endParaRPr>
                    </a:p>
                  </a:txBody>
                  <a:tcPr/>
                </a:tc>
                <a:tc>
                  <a:txBody>
                    <a:bodyPr/>
                    <a:lstStyle/>
                    <a:p>
                      <a:r>
                        <a:rPr lang="en-US" sz="1200" dirty="0" smtClean="0">
                          <a:solidFill>
                            <a:schemeClr val="tx2">
                              <a:lumMod val="10000"/>
                            </a:schemeClr>
                          </a:solidFill>
                        </a:rPr>
                        <a:t>Those whose opinions are sought, typically subject matter experts; and with whom there is two-way communication</a:t>
                      </a:r>
                    </a:p>
                  </a:txBody>
                  <a:tcPr/>
                </a:tc>
              </a:tr>
              <a:tr h="370840">
                <a:tc>
                  <a:txBody>
                    <a:bodyPr/>
                    <a:lstStyle/>
                    <a:p>
                      <a:pPr algn="ctr"/>
                      <a:r>
                        <a:rPr lang="en-US" sz="1200" b="1" dirty="0" smtClean="0">
                          <a:solidFill>
                            <a:schemeClr val="tx2">
                              <a:lumMod val="10000"/>
                            </a:schemeClr>
                          </a:solidFill>
                        </a:rPr>
                        <a:t>I</a:t>
                      </a:r>
                      <a:endParaRPr lang="en-US" sz="1200" b="1" dirty="0">
                        <a:solidFill>
                          <a:schemeClr val="tx2">
                            <a:lumMod val="10000"/>
                          </a:schemeClr>
                        </a:solidFill>
                      </a:endParaRPr>
                    </a:p>
                  </a:txBody>
                  <a:tcPr/>
                </a:tc>
                <a:tc>
                  <a:txBody>
                    <a:bodyPr/>
                    <a:lstStyle/>
                    <a:p>
                      <a:r>
                        <a:rPr lang="en-US" sz="1200" dirty="0" smtClean="0">
                          <a:solidFill>
                            <a:schemeClr val="tx2">
                              <a:lumMod val="10000"/>
                            </a:schemeClr>
                          </a:solidFill>
                        </a:rPr>
                        <a:t>Informed</a:t>
                      </a:r>
                      <a:endParaRPr lang="en-US" sz="1200" dirty="0">
                        <a:solidFill>
                          <a:schemeClr val="tx2">
                            <a:lumMod val="10000"/>
                          </a:schemeClr>
                        </a:solidFill>
                      </a:endParaRPr>
                    </a:p>
                  </a:txBody>
                  <a:tcPr/>
                </a:tc>
                <a:tc>
                  <a:txBody>
                    <a:bodyPr/>
                    <a:lstStyle/>
                    <a:p>
                      <a:r>
                        <a:rPr lang="en-US" sz="1200" dirty="0" smtClean="0">
                          <a:solidFill>
                            <a:schemeClr val="tx2">
                              <a:lumMod val="10000"/>
                            </a:schemeClr>
                          </a:solidFill>
                        </a:rPr>
                        <a:t>Those who are kept up-to-date on progress, often only on completion of the task or deliverable; and with whom there is just one-way communication</a:t>
                      </a:r>
                      <a:r>
                        <a:rPr lang="en-US" sz="1200" dirty="0">
                          <a:solidFill>
                            <a:schemeClr val="tx2">
                              <a:lumMod val="10000"/>
                            </a:schemeClr>
                          </a:solidFill>
                        </a:rPr>
                        <a:t>.</a:t>
                      </a:r>
                      <a:endParaRPr lang="en-US" sz="1200" dirty="0" smtClean="0">
                        <a:solidFill>
                          <a:schemeClr val="tx2">
                            <a:lumMod val="10000"/>
                          </a:schemeClr>
                        </a:solidFill>
                      </a:endParaRPr>
                    </a:p>
                  </a:txBody>
                  <a:tcPr/>
                </a:tc>
              </a:tr>
            </a:tbl>
          </a:graphicData>
        </a:graphic>
      </p:graphicFrame>
      <p:sp>
        <p:nvSpPr>
          <p:cNvPr id="2" name="Rectangle 1"/>
          <p:cNvSpPr/>
          <p:nvPr/>
        </p:nvSpPr>
        <p:spPr>
          <a:xfrm>
            <a:off x="5580530" y="1793900"/>
            <a:ext cx="2864223" cy="1754326"/>
          </a:xfrm>
          <a:prstGeom prst="rect">
            <a:avLst/>
          </a:prstGeom>
        </p:spPr>
        <p:txBody>
          <a:bodyPr wrap="square">
            <a:spAutoFit/>
          </a:bodyPr>
          <a:lstStyle/>
          <a:p>
            <a:r>
              <a:rPr lang="en-US" dirty="0">
                <a:hlinkClick r:id="rId2"/>
              </a:rPr>
              <a:t>https://</a:t>
            </a:r>
            <a:r>
              <a:rPr lang="en-US" dirty="0" smtClean="0">
                <a:hlinkClick r:id="rId2"/>
              </a:rPr>
              <a:t>cloudsites.vzbi.com/sites/agileresources/CoP%20Files/Agile%20Roles%20and%20Responsibilities.pptx</a:t>
            </a:r>
            <a:endParaRPr lang="en-US" dirty="0" smtClean="0"/>
          </a:p>
          <a:p>
            <a:endParaRPr lang="en-US" dirty="0"/>
          </a:p>
        </p:txBody>
      </p:sp>
    </p:spTree>
    <p:extLst>
      <p:ext uri="{BB962C8B-B14F-4D97-AF65-F5344CB8AC3E}">
        <p14:creationId xmlns:p14="http://schemas.microsoft.com/office/powerpoint/2010/main" val="6475804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2280272810"/>
              </p:ext>
            </p:extLst>
          </p:nvPr>
        </p:nvGraphicFramePr>
        <p:xfrm>
          <a:off x="57149" y="1233488"/>
          <a:ext cx="9029701" cy="4455160"/>
        </p:xfrm>
        <a:graphic>
          <a:graphicData uri="http://schemas.openxmlformats.org/drawingml/2006/table">
            <a:tbl>
              <a:tblPr firstRow="1" bandRow="1">
                <a:tableStyleId>{9DCAF9ED-07DC-4A11-8D7F-57B35C25682E}</a:tableStyleId>
              </a:tblPr>
              <a:tblGrid>
                <a:gridCol w="2409826"/>
                <a:gridCol w="2038350"/>
                <a:gridCol w="1466850"/>
                <a:gridCol w="1650176"/>
                <a:gridCol w="1464499"/>
              </a:tblGrid>
              <a:tr h="370840">
                <a:tc>
                  <a:txBody>
                    <a:bodyPr/>
                    <a:lstStyle/>
                    <a:p>
                      <a:r>
                        <a:rPr lang="en-US" sz="1600" dirty="0" smtClean="0"/>
                        <a:t>Practice</a:t>
                      </a:r>
                      <a:endParaRPr lang="en-US" sz="1600" dirty="0">
                        <a:solidFill>
                          <a:schemeClr val="bg1"/>
                        </a:solidFill>
                      </a:endParaRPr>
                    </a:p>
                  </a:txBody>
                  <a:tcPr/>
                </a:tc>
                <a:tc>
                  <a:txBody>
                    <a:bodyPr/>
                    <a:lstStyle/>
                    <a:p>
                      <a:r>
                        <a:rPr lang="en-US" sz="1600" dirty="0" smtClean="0"/>
                        <a:t>Responsible</a:t>
                      </a:r>
                      <a:endParaRPr lang="en-US" sz="1600" dirty="0">
                        <a:solidFill>
                          <a:schemeClr val="bg1"/>
                        </a:solidFill>
                      </a:endParaRPr>
                    </a:p>
                  </a:txBody>
                  <a:tcPr/>
                </a:tc>
                <a:tc>
                  <a:txBody>
                    <a:bodyPr/>
                    <a:lstStyle/>
                    <a:p>
                      <a:r>
                        <a:rPr lang="en-US" sz="1600" dirty="0" smtClean="0"/>
                        <a:t>Accountable</a:t>
                      </a:r>
                      <a:endParaRPr lang="en-US" sz="1600" dirty="0">
                        <a:solidFill>
                          <a:schemeClr val="bg1"/>
                        </a:solidFill>
                      </a:endParaRPr>
                    </a:p>
                  </a:txBody>
                  <a:tcPr/>
                </a:tc>
                <a:tc>
                  <a:txBody>
                    <a:bodyPr/>
                    <a:lstStyle/>
                    <a:p>
                      <a:r>
                        <a:rPr lang="en-US" sz="1600" dirty="0" smtClean="0"/>
                        <a:t>Consulted</a:t>
                      </a:r>
                      <a:endParaRPr lang="en-US" sz="1600" dirty="0">
                        <a:solidFill>
                          <a:schemeClr val="bg1"/>
                        </a:solidFill>
                      </a:endParaRPr>
                    </a:p>
                  </a:txBody>
                  <a:tcPr/>
                </a:tc>
                <a:tc>
                  <a:txBody>
                    <a:bodyPr/>
                    <a:lstStyle/>
                    <a:p>
                      <a:r>
                        <a:rPr lang="en-US" sz="1600" dirty="0" smtClean="0"/>
                        <a:t>Informed</a:t>
                      </a:r>
                      <a:endParaRPr lang="en-US" sz="1600" dirty="0">
                        <a:solidFill>
                          <a:schemeClr val="bg1"/>
                        </a:solidFill>
                      </a:endParaRPr>
                    </a:p>
                  </a:txBody>
                  <a:tcPr/>
                </a:tc>
              </a:tr>
              <a:tr h="370840">
                <a:tc>
                  <a:txBody>
                    <a:bodyPr/>
                    <a:lstStyle/>
                    <a:p>
                      <a:r>
                        <a:rPr lang="en-US" sz="1200" b="1" dirty="0" smtClean="0">
                          <a:solidFill>
                            <a:schemeClr val="tx2">
                              <a:lumMod val="10000"/>
                            </a:schemeClr>
                          </a:solidFill>
                        </a:rPr>
                        <a:t>Form a team</a:t>
                      </a:r>
                      <a:endParaRPr lang="en-US" sz="1200" b="1" dirty="0">
                        <a:solidFill>
                          <a:schemeClr val="tx2">
                            <a:lumMod val="10000"/>
                          </a:schemeClr>
                        </a:solidFill>
                      </a:endParaRPr>
                    </a:p>
                  </a:txBody>
                  <a:tcPr/>
                </a:tc>
                <a:tc>
                  <a:txBody>
                    <a:bodyPr/>
                    <a:lstStyle/>
                    <a:p>
                      <a:r>
                        <a:rPr lang="en-US" sz="1200" dirty="0" smtClean="0">
                          <a:solidFill>
                            <a:schemeClr val="tx2">
                              <a:lumMod val="10000"/>
                            </a:schemeClr>
                          </a:solidFill>
                        </a:rPr>
                        <a:t>VTF and </a:t>
                      </a:r>
                      <a:r>
                        <a:rPr lang="en-US" sz="1600" b="1" dirty="0" smtClean="0">
                          <a:solidFill>
                            <a:schemeClr val="accent1"/>
                          </a:solidFill>
                        </a:rPr>
                        <a:t>ATF</a:t>
                      </a:r>
                      <a:endParaRPr lang="en-US" sz="1600" b="1" dirty="0">
                        <a:solidFill>
                          <a:schemeClr val="accent1"/>
                        </a:solidFill>
                      </a:endParaRPr>
                    </a:p>
                  </a:txBody>
                  <a:tcPr/>
                </a:tc>
                <a:tc>
                  <a:txBody>
                    <a:bodyPr/>
                    <a:lstStyle/>
                    <a:p>
                      <a:r>
                        <a:rPr lang="en-US" sz="1200" dirty="0" smtClean="0">
                          <a:solidFill>
                            <a:schemeClr val="tx2">
                              <a:lumMod val="10000"/>
                            </a:schemeClr>
                          </a:solidFill>
                        </a:rPr>
                        <a:t>VTF</a:t>
                      </a:r>
                      <a:r>
                        <a:rPr lang="en-US" sz="1200" baseline="0" dirty="0" smtClean="0">
                          <a:solidFill>
                            <a:schemeClr val="tx2">
                              <a:lumMod val="10000"/>
                            </a:schemeClr>
                          </a:solidFill>
                        </a:rPr>
                        <a:t> Director / Tower Sponsor</a:t>
                      </a:r>
                      <a:endParaRPr lang="en-US" sz="1200" dirty="0">
                        <a:solidFill>
                          <a:schemeClr val="tx2">
                            <a:lumMod val="10000"/>
                          </a:schemeClr>
                        </a:solidFill>
                      </a:endParaRPr>
                    </a:p>
                  </a:txBody>
                  <a:tcPr/>
                </a:tc>
                <a:tc>
                  <a:txBody>
                    <a:bodyPr/>
                    <a:lstStyle/>
                    <a:p>
                      <a:r>
                        <a:rPr lang="en-US" sz="1200" dirty="0" smtClean="0">
                          <a:solidFill>
                            <a:schemeClr val="tx2">
                              <a:lumMod val="10000"/>
                            </a:schemeClr>
                          </a:solidFill>
                        </a:rPr>
                        <a:t>SMEs</a:t>
                      </a:r>
                      <a:endParaRPr lang="en-US" sz="1200" dirty="0">
                        <a:solidFill>
                          <a:schemeClr val="tx2">
                            <a:lumMod val="10000"/>
                          </a:schemeClr>
                        </a:solidFill>
                      </a:endParaRPr>
                    </a:p>
                  </a:txBody>
                  <a:tcPr/>
                </a:tc>
                <a:tc>
                  <a:txBody>
                    <a:bodyPr/>
                    <a:lstStyle/>
                    <a:p>
                      <a:r>
                        <a:rPr lang="en-US" sz="1200" dirty="0" smtClean="0">
                          <a:solidFill>
                            <a:schemeClr val="tx2">
                              <a:lumMod val="10000"/>
                            </a:schemeClr>
                          </a:solidFill>
                        </a:rPr>
                        <a:t>Leadership</a:t>
                      </a:r>
                      <a:endParaRPr lang="en-US" sz="1200" dirty="0">
                        <a:solidFill>
                          <a:schemeClr val="tx2">
                            <a:lumMod val="10000"/>
                          </a:schemeClr>
                        </a:solidFill>
                      </a:endParaRPr>
                    </a:p>
                  </a:txBody>
                  <a:tcPr/>
                </a:tc>
              </a:tr>
              <a:tr h="370840">
                <a:tc>
                  <a:txBody>
                    <a:bodyPr/>
                    <a:lstStyle/>
                    <a:p>
                      <a:r>
                        <a:rPr lang="en-US" sz="1200" b="1" dirty="0" smtClean="0">
                          <a:solidFill>
                            <a:schemeClr val="accent6">
                              <a:lumMod val="75000"/>
                            </a:schemeClr>
                          </a:solidFill>
                        </a:rPr>
                        <a:t>Chartering</a:t>
                      </a:r>
                      <a:endParaRPr lang="en-US" sz="1200" b="1" dirty="0">
                        <a:solidFill>
                          <a:schemeClr val="accent6">
                            <a:lumMod val="75000"/>
                          </a:schemeClr>
                        </a:solidFill>
                      </a:endParaRPr>
                    </a:p>
                  </a:txBody>
                  <a:tcPr/>
                </a:tc>
                <a:tc>
                  <a:txBody>
                    <a:bodyPr/>
                    <a:lstStyle/>
                    <a:p>
                      <a:pPr marL="171450" indent="-171450">
                        <a:buFont typeface="Arial" panose="020B0604020202020204" pitchFamily="34" charset="0"/>
                        <a:buChar char="•"/>
                      </a:pPr>
                      <a:r>
                        <a:rPr lang="en-US" sz="1200" dirty="0" smtClean="0">
                          <a:solidFill>
                            <a:schemeClr val="tx2">
                              <a:lumMod val="10000"/>
                            </a:schemeClr>
                          </a:solidFill>
                        </a:rPr>
                        <a:t>VTF</a:t>
                      </a:r>
                    </a:p>
                    <a:p>
                      <a:pPr marL="171450" indent="-171450" algn="l" defTabSz="914400" rtl="0" eaLnBrk="1" latinLnBrk="0" hangingPunct="1">
                        <a:buFont typeface="Arial" panose="020B0604020202020204" pitchFamily="34" charset="0"/>
                        <a:buChar char="•"/>
                      </a:pPr>
                      <a:r>
                        <a:rPr lang="en-US" sz="1600" b="1" kern="1200" baseline="0" dirty="0" smtClean="0">
                          <a:solidFill>
                            <a:schemeClr val="accent1"/>
                          </a:solidFill>
                          <a:latin typeface="+mn-lt"/>
                          <a:ea typeface="+mn-ea"/>
                          <a:cs typeface="+mn-cs"/>
                        </a:rPr>
                        <a:t>ATF</a:t>
                      </a:r>
                    </a:p>
                    <a:p>
                      <a:pPr marL="171450" indent="-171450">
                        <a:buFont typeface="Arial" panose="020B0604020202020204" pitchFamily="34" charset="0"/>
                        <a:buChar char="•"/>
                      </a:pPr>
                      <a:r>
                        <a:rPr lang="en-US" sz="1200" baseline="0" dirty="0" smtClean="0">
                          <a:solidFill>
                            <a:schemeClr val="tx2">
                              <a:lumMod val="10000"/>
                            </a:schemeClr>
                          </a:solidFill>
                        </a:rPr>
                        <a:t>Project team members</a:t>
                      </a:r>
                      <a:endParaRPr lang="en-US" sz="1200" dirty="0">
                        <a:solidFill>
                          <a:schemeClr val="tx2">
                            <a:lumMod val="10000"/>
                          </a:schemeClr>
                        </a:solidFill>
                      </a:endParaRPr>
                    </a:p>
                  </a:txBody>
                  <a:tcPr/>
                </a:tc>
                <a:tc>
                  <a:txBody>
                    <a:bodyPr/>
                    <a:lstStyle/>
                    <a:p>
                      <a:pPr marL="0" indent="0" algn="l" defTabSz="914400" rtl="0" eaLnBrk="1" latinLnBrk="0" hangingPunct="1">
                        <a:buFont typeface="Arial" panose="020B0604020202020204" pitchFamily="34" charset="0"/>
                        <a:buNone/>
                      </a:pPr>
                      <a:r>
                        <a:rPr lang="en-US" sz="1200" dirty="0" smtClean="0">
                          <a:solidFill>
                            <a:schemeClr val="tx2">
                              <a:lumMod val="10000"/>
                            </a:schemeClr>
                          </a:solidFill>
                        </a:rPr>
                        <a:t>VTF or </a:t>
                      </a:r>
                      <a:r>
                        <a:rPr lang="en-US" sz="1600" b="1" kern="1200" dirty="0" smtClean="0">
                          <a:solidFill>
                            <a:schemeClr val="accent1"/>
                          </a:solidFill>
                          <a:latin typeface="+mn-lt"/>
                          <a:ea typeface="+mn-ea"/>
                          <a:cs typeface="+mn-cs"/>
                        </a:rPr>
                        <a:t>ATF</a:t>
                      </a:r>
                      <a:endParaRPr lang="en-US" sz="1600" b="1" kern="1200" dirty="0">
                        <a:solidFill>
                          <a:schemeClr val="accent1"/>
                        </a:solidFill>
                        <a:latin typeface="+mn-lt"/>
                        <a:ea typeface="+mn-ea"/>
                        <a:cs typeface="+mn-cs"/>
                      </a:endParaRPr>
                    </a:p>
                  </a:txBody>
                  <a:tcPr/>
                </a:tc>
                <a:tc>
                  <a:txBody>
                    <a:bodyPr/>
                    <a:lstStyle/>
                    <a:p>
                      <a:r>
                        <a:rPr lang="en-US" sz="1200" dirty="0" smtClean="0">
                          <a:solidFill>
                            <a:schemeClr val="tx2">
                              <a:lumMod val="10000"/>
                            </a:schemeClr>
                          </a:solidFill>
                        </a:rPr>
                        <a:t>Other stakeholders</a:t>
                      </a:r>
                      <a:endParaRPr lang="en-US" sz="1200" dirty="0">
                        <a:solidFill>
                          <a:schemeClr val="tx2">
                            <a:lumMod val="10000"/>
                          </a:schemeClr>
                        </a:solidFill>
                      </a:endParaRPr>
                    </a:p>
                  </a:txBody>
                  <a:tcPr/>
                </a:tc>
                <a:tc>
                  <a:txBody>
                    <a:bodyPr/>
                    <a:lstStyle/>
                    <a:p>
                      <a:r>
                        <a:rPr lang="en-US" sz="1200" dirty="0" smtClean="0">
                          <a:solidFill>
                            <a:schemeClr val="tx2">
                              <a:lumMod val="10000"/>
                            </a:schemeClr>
                          </a:solidFill>
                        </a:rPr>
                        <a:t>All stakeholders via IRs</a:t>
                      </a:r>
                      <a:endParaRPr lang="en-US" sz="1200" dirty="0">
                        <a:solidFill>
                          <a:schemeClr val="tx2">
                            <a:lumMod val="10000"/>
                          </a:schemeClr>
                        </a:solidFill>
                      </a:endParaRPr>
                    </a:p>
                  </a:txBody>
                  <a:tcPr/>
                </a:tc>
              </a:tr>
              <a:tr h="370840">
                <a:tc>
                  <a:txBody>
                    <a:bodyPr/>
                    <a:lstStyle/>
                    <a:p>
                      <a:r>
                        <a:rPr lang="en-US" sz="1200" b="1" dirty="0" smtClean="0">
                          <a:solidFill>
                            <a:schemeClr val="accent6">
                              <a:lumMod val="75000"/>
                            </a:schemeClr>
                          </a:solidFill>
                        </a:rPr>
                        <a:t>Establish</a:t>
                      </a:r>
                      <a:r>
                        <a:rPr lang="en-US" sz="1200" b="1" baseline="0" dirty="0" smtClean="0">
                          <a:solidFill>
                            <a:schemeClr val="accent6">
                              <a:lumMod val="75000"/>
                            </a:schemeClr>
                          </a:solidFill>
                        </a:rPr>
                        <a:t> &amp; set up Collaboration Tools</a:t>
                      </a:r>
                      <a:endParaRPr lang="en-US" sz="1200" b="1" dirty="0">
                        <a:solidFill>
                          <a:schemeClr val="accent6">
                            <a:lumMod val="75000"/>
                          </a:schemeClr>
                        </a:solidFill>
                      </a:endParaRPr>
                    </a:p>
                  </a:txBody>
                  <a:tcPr/>
                </a:tc>
                <a:tc>
                  <a:txBody>
                    <a:bodyPr/>
                    <a:lstStyle/>
                    <a:p>
                      <a:r>
                        <a:rPr lang="en-US" sz="1200" dirty="0" smtClean="0">
                          <a:solidFill>
                            <a:schemeClr val="tx2">
                              <a:lumMod val="10000"/>
                            </a:schemeClr>
                          </a:solidFill>
                        </a:rPr>
                        <a:t>Project Team </a:t>
                      </a:r>
                      <a:endParaRPr lang="en-US" sz="1200" dirty="0">
                        <a:solidFill>
                          <a:schemeClr val="tx2">
                            <a:lumMod val="10000"/>
                          </a:schemeClr>
                        </a:solidFill>
                      </a:endParaRPr>
                    </a:p>
                  </a:txBody>
                  <a:tcPr anchor="ctr"/>
                </a:tc>
                <a:tc>
                  <a:txBody>
                    <a:bodyPr/>
                    <a:lstStyle/>
                    <a:p>
                      <a:pPr marL="0" indent="0" algn="l" defTabSz="914400" rtl="0" eaLnBrk="1" latinLnBrk="0" hangingPunct="1">
                        <a:buFont typeface="Arial" panose="020B0604020202020204" pitchFamily="34" charset="0"/>
                        <a:buNone/>
                      </a:pPr>
                      <a:r>
                        <a:rPr lang="en-US" sz="1600" b="1" kern="1200" dirty="0" smtClean="0">
                          <a:solidFill>
                            <a:schemeClr val="accent1"/>
                          </a:solidFill>
                          <a:latin typeface="+mn-lt"/>
                          <a:ea typeface="+mn-ea"/>
                          <a:cs typeface="+mn-cs"/>
                        </a:rPr>
                        <a:t>ATF</a:t>
                      </a:r>
                      <a:endParaRPr lang="en-US" sz="1600" b="1" kern="1200" dirty="0">
                        <a:solidFill>
                          <a:schemeClr val="accent1"/>
                        </a:solidFill>
                        <a:latin typeface="+mn-lt"/>
                        <a:ea typeface="+mn-ea"/>
                        <a:cs typeface="+mn-cs"/>
                      </a:endParaRPr>
                    </a:p>
                  </a:txBody>
                  <a:tcPr anchor="ctr"/>
                </a:tc>
                <a:tc>
                  <a:txBody>
                    <a:bodyPr/>
                    <a:lstStyle/>
                    <a:p>
                      <a:r>
                        <a:rPr lang="en-US" sz="1200" dirty="0" smtClean="0">
                          <a:solidFill>
                            <a:schemeClr val="tx2">
                              <a:lumMod val="10000"/>
                            </a:schemeClr>
                          </a:solidFill>
                        </a:rPr>
                        <a:t>Tech. Representative</a:t>
                      </a:r>
                      <a:endParaRPr lang="en-US" sz="1200" dirty="0">
                        <a:solidFill>
                          <a:schemeClr val="tx2">
                            <a:lumMod val="10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10000"/>
                            </a:schemeClr>
                          </a:solidFill>
                        </a:rPr>
                        <a:t>All stakeholders</a:t>
                      </a:r>
                    </a:p>
                  </a:txBody>
                  <a:tcPr anchor="ctr"/>
                </a:tc>
              </a:tr>
              <a:tr h="370840">
                <a:tc>
                  <a:txBody>
                    <a:bodyPr/>
                    <a:lstStyle/>
                    <a:p>
                      <a:r>
                        <a:rPr lang="en-US" sz="1200" b="1" dirty="0" smtClean="0">
                          <a:solidFill>
                            <a:schemeClr val="tx2">
                              <a:lumMod val="10000"/>
                            </a:schemeClr>
                          </a:solidFill>
                        </a:rPr>
                        <a:t>Story</a:t>
                      </a:r>
                      <a:r>
                        <a:rPr lang="en-US" sz="1200" b="1" baseline="0" dirty="0" smtClean="0">
                          <a:solidFill>
                            <a:schemeClr val="tx2">
                              <a:lumMod val="10000"/>
                            </a:schemeClr>
                          </a:solidFill>
                        </a:rPr>
                        <a:t> M</a:t>
                      </a:r>
                      <a:r>
                        <a:rPr lang="en-US" sz="1200" b="1" dirty="0" smtClean="0">
                          <a:solidFill>
                            <a:schemeClr val="tx2">
                              <a:lumMod val="10000"/>
                            </a:schemeClr>
                          </a:solidFill>
                        </a:rPr>
                        <a:t>apping</a:t>
                      </a:r>
                      <a:endParaRPr lang="en-US" sz="1200" b="1" dirty="0">
                        <a:solidFill>
                          <a:schemeClr val="tx2">
                            <a:lumMod val="10000"/>
                          </a:schemeClr>
                        </a:solidFill>
                      </a:endParaRPr>
                    </a:p>
                  </a:txBody>
                  <a:tcPr/>
                </a:tc>
                <a:tc>
                  <a:txBody>
                    <a:bodyPr/>
                    <a:lstStyle/>
                    <a:p>
                      <a:pPr marL="171450" indent="-171450" algn="l" defTabSz="914400" rtl="0" eaLnBrk="1" latinLnBrk="0" hangingPunct="1">
                        <a:buFont typeface="Arial" panose="020B0604020202020204" pitchFamily="34" charset="0"/>
                        <a:buChar char="•"/>
                      </a:pPr>
                      <a:r>
                        <a:rPr lang="en-US" sz="1200" kern="1200" dirty="0" smtClean="0">
                          <a:solidFill>
                            <a:schemeClr val="tx2">
                              <a:lumMod val="10000"/>
                            </a:schemeClr>
                          </a:solidFill>
                        </a:rPr>
                        <a:t>Agile Core Team</a:t>
                      </a:r>
                      <a:endParaRPr lang="en-US" sz="1200" kern="1200" dirty="0">
                        <a:solidFill>
                          <a:schemeClr val="tx2">
                            <a:lumMod val="10000"/>
                          </a:schemeClr>
                        </a:solidFill>
                        <a:latin typeface="+mn-lt"/>
                        <a:ea typeface="+mn-ea"/>
                        <a:cs typeface="+mn-cs"/>
                      </a:endParaRPr>
                    </a:p>
                  </a:txBody>
                  <a:tcPr/>
                </a:tc>
                <a:tc>
                  <a:txBody>
                    <a:bodyPr/>
                    <a:lstStyle/>
                    <a:p>
                      <a:r>
                        <a:rPr lang="en-US" sz="1200" dirty="0" smtClean="0">
                          <a:solidFill>
                            <a:schemeClr val="tx2">
                              <a:lumMod val="10000"/>
                            </a:schemeClr>
                          </a:solidFill>
                        </a:rPr>
                        <a:t>VTF</a:t>
                      </a:r>
                      <a:endParaRPr lang="en-US" sz="1200" dirty="0">
                        <a:solidFill>
                          <a:schemeClr val="tx2">
                            <a:lumMod val="10000"/>
                          </a:schemeClr>
                        </a:solidFill>
                      </a:endParaRPr>
                    </a:p>
                  </a:txBody>
                  <a:tcPr/>
                </a:tc>
                <a:tc>
                  <a:txBody>
                    <a:bodyPr/>
                    <a:lstStyle/>
                    <a:p>
                      <a:pPr marL="171450" indent="-171450" algn="l" defTabSz="914400" rtl="0" eaLnBrk="1" latinLnBrk="0" hangingPunct="1">
                        <a:buFont typeface="Arial" panose="020B0604020202020204" pitchFamily="34" charset="0"/>
                        <a:buChar char="•"/>
                      </a:pPr>
                      <a:r>
                        <a:rPr lang="en-US" sz="1200" kern="1200" dirty="0" smtClean="0">
                          <a:solidFill>
                            <a:schemeClr val="tx2">
                              <a:lumMod val="10000"/>
                            </a:schemeClr>
                          </a:solidFill>
                        </a:rPr>
                        <a:t>SMEs</a:t>
                      </a:r>
                    </a:p>
                    <a:p>
                      <a:pPr marL="171450" indent="-171450" algn="l" defTabSz="914400" rtl="0" eaLnBrk="1" latinLnBrk="0" hangingPunct="1">
                        <a:buFont typeface="Arial" panose="020B0604020202020204" pitchFamily="34" charset="0"/>
                        <a:buChar char="•"/>
                      </a:pPr>
                      <a:r>
                        <a:rPr lang="en-US" sz="1200" kern="1200" dirty="0" smtClean="0">
                          <a:solidFill>
                            <a:schemeClr val="tx2">
                              <a:lumMod val="10000"/>
                            </a:schemeClr>
                          </a:solidFill>
                        </a:rPr>
                        <a:t>Enterprise Release Management</a:t>
                      </a:r>
                      <a:endParaRPr lang="en-US" sz="1200" kern="1200" dirty="0">
                        <a:solidFill>
                          <a:schemeClr val="tx2">
                            <a:lumMod val="10000"/>
                          </a:schemeClr>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10000"/>
                            </a:schemeClr>
                          </a:solidFill>
                        </a:rPr>
                        <a:t>All stakeholders via IRs</a:t>
                      </a:r>
                    </a:p>
                  </a:txBody>
                  <a:tcPr/>
                </a:tc>
              </a:tr>
              <a:tr h="370840">
                <a:tc>
                  <a:txBody>
                    <a:bodyPr/>
                    <a:lstStyle/>
                    <a:p>
                      <a:r>
                        <a:rPr lang="en-US" sz="1200" b="1" dirty="0" smtClean="0">
                          <a:solidFill>
                            <a:schemeClr val="tx2">
                              <a:lumMod val="10000"/>
                            </a:schemeClr>
                          </a:solidFill>
                        </a:rPr>
                        <a:t>Grooming the Product Backlog (incl. writing user stories,</a:t>
                      </a:r>
                      <a:r>
                        <a:rPr lang="en-US" sz="1200" b="1" baseline="0" dirty="0" smtClean="0">
                          <a:solidFill>
                            <a:schemeClr val="tx2">
                              <a:lumMod val="10000"/>
                            </a:schemeClr>
                          </a:solidFill>
                        </a:rPr>
                        <a:t> acceptance criteria, and estimation)</a:t>
                      </a:r>
                      <a:endParaRPr lang="en-US" sz="1200" b="1" dirty="0">
                        <a:solidFill>
                          <a:schemeClr val="tx2">
                            <a:lumMod val="10000"/>
                          </a:schemeClr>
                        </a:solidFill>
                      </a:endParaRPr>
                    </a:p>
                  </a:txBody>
                  <a:tcPr/>
                </a:tc>
                <a:tc>
                  <a:txBody>
                    <a:bodyPr/>
                    <a:lstStyle/>
                    <a:p>
                      <a:pPr marL="171450" indent="-171450">
                        <a:buFont typeface="Arial" panose="020B0604020202020204" pitchFamily="34" charset="0"/>
                        <a:buChar char="•"/>
                      </a:pPr>
                      <a:r>
                        <a:rPr lang="en-US" sz="1200" dirty="0" smtClean="0">
                          <a:hlinkClick r:id="" action="ppaction://noaction"/>
                        </a:rPr>
                        <a:t>Agile Core Team</a:t>
                      </a:r>
                      <a:endParaRPr lang="en-US" sz="1200" dirty="0" smtClean="0"/>
                    </a:p>
                    <a:p>
                      <a:pPr marL="171450" indent="-171450">
                        <a:buFont typeface="Arial" panose="020B0604020202020204" pitchFamily="34" charset="0"/>
                        <a:buChar char="•"/>
                      </a:pPr>
                      <a:r>
                        <a:rPr lang="en-US" sz="1200" dirty="0" smtClean="0">
                          <a:solidFill>
                            <a:schemeClr val="tx2">
                              <a:lumMod val="10000"/>
                            </a:schemeClr>
                          </a:solidFill>
                        </a:rPr>
                        <a:t>Delivery Team</a:t>
                      </a:r>
                      <a:endParaRPr lang="en-US" sz="1200" dirty="0">
                        <a:solidFill>
                          <a:schemeClr val="tx2">
                            <a:lumMod val="10000"/>
                          </a:schemeClr>
                        </a:solidFill>
                      </a:endParaRPr>
                    </a:p>
                  </a:txBody>
                  <a:tcPr/>
                </a:tc>
                <a:tc>
                  <a:txBody>
                    <a:bodyPr/>
                    <a:lstStyle/>
                    <a:p>
                      <a:r>
                        <a:rPr lang="en-US" sz="1200" dirty="0" smtClean="0">
                          <a:solidFill>
                            <a:schemeClr val="tx2">
                              <a:lumMod val="10000"/>
                            </a:schemeClr>
                          </a:solidFill>
                        </a:rPr>
                        <a:t>VTF</a:t>
                      </a:r>
                      <a:endParaRPr lang="en-US" sz="1200" dirty="0">
                        <a:solidFill>
                          <a:schemeClr val="tx2">
                            <a:lumMod val="10000"/>
                          </a:schemeClr>
                        </a:solidFill>
                      </a:endParaRPr>
                    </a:p>
                  </a:txBody>
                  <a:tcPr/>
                </a:tc>
                <a:tc>
                  <a:txBody>
                    <a:bodyPr/>
                    <a:lstStyle/>
                    <a:p>
                      <a:r>
                        <a:rPr lang="en-US" sz="1200" dirty="0" smtClean="0">
                          <a:solidFill>
                            <a:schemeClr val="tx2">
                              <a:lumMod val="10000"/>
                            </a:schemeClr>
                          </a:solidFill>
                        </a:rPr>
                        <a:t>SMEs</a:t>
                      </a:r>
                      <a:endParaRPr lang="en-US" sz="1200" dirty="0">
                        <a:solidFill>
                          <a:schemeClr val="tx2">
                            <a:lumMod val="10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10000"/>
                            </a:schemeClr>
                          </a:solidFill>
                        </a:rPr>
                        <a:t>All stakeholders via IRs</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2">
                              <a:lumMod val="10000"/>
                            </a:schemeClr>
                          </a:solidFill>
                        </a:rPr>
                        <a:t>Release Planning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2">
                              <a:lumMod val="10000"/>
                            </a:schemeClr>
                          </a:solidFill>
                        </a:rPr>
                        <a:t>&amp; Road Mapping</a:t>
                      </a:r>
                    </a:p>
                  </a:txBody>
                  <a:tcPr/>
                </a:tc>
                <a:tc>
                  <a:txBody>
                    <a:bodyPr/>
                    <a:lstStyle/>
                    <a:p>
                      <a:pPr marL="171450" indent="-171450" algn="l" defTabSz="914400" rtl="0" eaLnBrk="1" latinLnBrk="0" hangingPunct="1">
                        <a:buFont typeface="Arial" panose="020B0604020202020204" pitchFamily="34" charset="0"/>
                        <a:buChar char="•"/>
                      </a:pPr>
                      <a:r>
                        <a:rPr lang="en-US" sz="1200" kern="1200" dirty="0" smtClean="0">
                          <a:solidFill>
                            <a:schemeClr val="tx2">
                              <a:lumMod val="10000"/>
                            </a:schemeClr>
                          </a:solidFill>
                        </a:rPr>
                        <a:t>Agile Core Team</a:t>
                      </a:r>
                      <a:endParaRPr lang="en-US" sz="1200" kern="1200" dirty="0">
                        <a:solidFill>
                          <a:schemeClr val="tx2">
                            <a:lumMod val="10000"/>
                          </a:schemeClr>
                        </a:solidFill>
                        <a:latin typeface="+mn-lt"/>
                        <a:ea typeface="+mn-ea"/>
                        <a:cs typeface="+mn-cs"/>
                      </a:endParaRPr>
                    </a:p>
                  </a:txBody>
                  <a:tcPr/>
                </a:tc>
                <a:tc>
                  <a:txBody>
                    <a:bodyPr/>
                    <a:lstStyle/>
                    <a:p>
                      <a:r>
                        <a:rPr lang="en-US" sz="1200" dirty="0" smtClean="0">
                          <a:solidFill>
                            <a:schemeClr val="tx2">
                              <a:lumMod val="10000"/>
                            </a:schemeClr>
                          </a:solidFill>
                        </a:rPr>
                        <a:t>VTF</a:t>
                      </a:r>
                      <a:endParaRPr lang="en-US" sz="1200" dirty="0">
                        <a:solidFill>
                          <a:schemeClr val="tx2">
                            <a:lumMod val="10000"/>
                          </a:schemeClr>
                        </a:solidFill>
                      </a:endParaRPr>
                    </a:p>
                  </a:txBody>
                  <a:tcPr/>
                </a:tc>
                <a:tc>
                  <a:txBody>
                    <a:bodyPr/>
                    <a:lstStyle/>
                    <a:p>
                      <a:pPr marL="171450" indent="-171450" algn="l" defTabSz="914400" rtl="0" eaLnBrk="1" latinLnBrk="0" hangingPunct="1">
                        <a:buFont typeface="Arial" panose="020B0604020202020204" pitchFamily="34" charset="0"/>
                        <a:buChar char="•"/>
                      </a:pPr>
                      <a:r>
                        <a:rPr lang="en-US" sz="1200" kern="1200" dirty="0" smtClean="0">
                          <a:solidFill>
                            <a:schemeClr val="tx2">
                              <a:lumMod val="10000"/>
                            </a:schemeClr>
                          </a:solidFill>
                        </a:rPr>
                        <a:t>SMEs</a:t>
                      </a:r>
                    </a:p>
                    <a:p>
                      <a:pPr marL="171450" indent="-171450" algn="l" defTabSz="914400" rtl="0" eaLnBrk="1" latinLnBrk="0" hangingPunct="1">
                        <a:buFont typeface="Arial" panose="020B0604020202020204" pitchFamily="34" charset="0"/>
                        <a:buChar char="•"/>
                      </a:pPr>
                      <a:r>
                        <a:rPr lang="en-US" sz="1200" kern="1200" dirty="0" smtClean="0">
                          <a:solidFill>
                            <a:schemeClr val="tx2">
                              <a:lumMod val="10000"/>
                            </a:schemeClr>
                          </a:solidFill>
                        </a:rPr>
                        <a:t>Enterprise Release Management</a:t>
                      </a:r>
                      <a:endParaRPr lang="en-US" sz="1200" kern="1200" dirty="0" smtClean="0">
                        <a:solidFill>
                          <a:schemeClr val="tx2">
                            <a:lumMod val="10000"/>
                          </a:schemeClr>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10000"/>
                            </a:schemeClr>
                          </a:solidFill>
                        </a:rPr>
                        <a:t>All stakeholders via IRs</a:t>
                      </a:r>
                    </a:p>
                  </a:txBody>
                  <a:tcPr/>
                </a:tc>
              </a:tr>
            </a:tbl>
          </a:graphicData>
        </a:graphic>
      </p:graphicFrame>
      <p:sp>
        <p:nvSpPr>
          <p:cNvPr id="3" name="Title 2"/>
          <p:cNvSpPr>
            <a:spLocks noGrp="1"/>
          </p:cNvSpPr>
          <p:nvPr>
            <p:ph type="title"/>
          </p:nvPr>
        </p:nvSpPr>
        <p:spPr/>
        <p:txBody>
          <a:bodyPr/>
          <a:lstStyle/>
          <a:p>
            <a:r>
              <a:rPr lang="en-US" dirty="0" smtClean="0"/>
              <a:t>Agile Practices Responsibilities</a:t>
            </a:r>
            <a:endParaRPr lang="en-US" dirty="0"/>
          </a:p>
        </p:txBody>
      </p:sp>
    </p:spTree>
    <p:extLst>
      <p:ext uri="{BB962C8B-B14F-4D97-AF65-F5344CB8AC3E}">
        <p14:creationId xmlns:p14="http://schemas.microsoft.com/office/powerpoint/2010/main" val="12012763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277606215"/>
              </p:ext>
            </p:extLst>
          </p:nvPr>
        </p:nvGraphicFramePr>
        <p:xfrm>
          <a:off x="0" y="1185413"/>
          <a:ext cx="9144000" cy="5674360"/>
        </p:xfrm>
        <a:graphic>
          <a:graphicData uri="http://schemas.openxmlformats.org/drawingml/2006/table">
            <a:tbl>
              <a:tblPr firstRow="1" bandRow="1">
                <a:tableStyleId>{9DCAF9ED-07DC-4A11-8D7F-57B35C25682E}</a:tableStyleId>
              </a:tblPr>
              <a:tblGrid>
                <a:gridCol w="2045301"/>
                <a:gridCol w="2679099"/>
                <a:gridCol w="1533525"/>
                <a:gridCol w="1403038"/>
                <a:gridCol w="1483037"/>
              </a:tblGrid>
              <a:tr h="370840">
                <a:tc>
                  <a:txBody>
                    <a:bodyPr/>
                    <a:lstStyle/>
                    <a:p>
                      <a:r>
                        <a:rPr lang="en-US" sz="1600" dirty="0" smtClean="0"/>
                        <a:t>Practice</a:t>
                      </a:r>
                      <a:endParaRPr lang="en-US" sz="1600" dirty="0"/>
                    </a:p>
                  </a:txBody>
                  <a:tcPr/>
                </a:tc>
                <a:tc>
                  <a:txBody>
                    <a:bodyPr/>
                    <a:lstStyle/>
                    <a:p>
                      <a:r>
                        <a:rPr lang="en-US" sz="1600" dirty="0" smtClean="0"/>
                        <a:t>Responsible</a:t>
                      </a:r>
                      <a:endParaRPr lang="en-US" sz="1600" dirty="0"/>
                    </a:p>
                  </a:txBody>
                  <a:tcPr/>
                </a:tc>
                <a:tc>
                  <a:txBody>
                    <a:bodyPr/>
                    <a:lstStyle/>
                    <a:p>
                      <a:r>
                        <a:rPr lang="en-US" sz="1600" dirty="0" smtClean="0"/>
                        <a:t>Accountable</a:t>
                      </a:r>
                      <a:endParaRPr lang="en-US" sz="1600" dirty="0"/>
                    </a:p>
                  </a:txBody>
                  <a:tcPr/>
                </a:tc>
                <a:tc>
                  <a:txBody>
                    <a:bodyPr/>
                    <a:lstStyle/>
                    <a:p>
                      <a:r>
                        <a:rPr lang="en-US" sz="1600" dirty="0" smtClean="0"/>
                        <a:t>Consulted</a:t>
                      </a:r>
                      <a:endParaRPr lang="en-US" sz="1600" dirty="0"/>
                    </a:p>
                  </a:txBody>
                  <a:tcPr/>
                </a:tc>
                <a:tc>
                  <a:txBody>
                    <a:bodyPr/>
                    <a:lstStyle/>
                    <a:p>
                      <a:r>
                        <a:rPr lang="en-US" sz="1600" dirty="0" smtClean="0"/>
                        <a:t>Informed</a:t>
                      </a:r>
                      <a:endParaRPr lang="en-US" sz="1600" dirty="0"/>
                    </a:p>
                  </a:txBody>
                  <a:tcPr/>
                </a:tc>
              </a:tr>
              <a:tr h="370840">
                <a:tc>
                  <a:txBody>
                    <a:bodyPr/>
                    <a:lstStyle/>
                    <a:p>
                      <a:r>
                        <a:rPr lang="en-US" sz="1200" b="1" dirty="0" smtClean="0">
                          <a:solidFill>
                            <a:srgbClr val="080808"/>
                          </a:solidFill>
                        </a:rPr>
                        <a:t>Iteration Planning</a:t>
                      </a:r>
                    </a:p>
                    <a:p>
                      <a:r>
                        <a:rPr lang="en-US" sz="1200" b="0" dirty="0" smtClean="0">
                          <a:solidFill>
                            <a:srgbClr val="080808"/>
                          </a:solidFill>
                        </a:rPr>
                        <a:t>(Incl. Velocity, Capacity)</a:t>
                      </a:r>
                      <a:endParaRPr lang="en-US" sz="1200" b="0" dirty="0">
                        <a:solidFill>
                          <a:srgbClr val="080808"/>
                        </a:solidFill>
                      </a:endParaRPr>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smtClean="0">
                          <a:solidFill>
                            <a:schemeClr val="accent1"/>
                          </a:solidFill>
                        </a:rPr>
                        <a:t>ATF</a:t>
                      </a:r>
                      <a:r>
                        <a:rPr lang="en-US" sz="1200" dirty="0" smtClean="0">
                          <a:solidFill>
                            <a:srgbClr val="080808"/>
                          </a:solidFill>
                        </a:rPr>
                        <a:t>/VTF</a:t>
                      </a:r>
                    </a:p>
                    <a:p>
                      <a:pPr marL="171450" indent="-171450">
                        <a:buFont typeface="Arial" panose="020B0604020202020204" pitchFamily="34" charset="0"/>
                        <a:buChar char="•"/>
                      </a:pPr>
                      <a:r>
                        <a:rPr lang="en-US" sz="1200" dirty="0" smtClean="0">
                          <a:solidFill>
                            <a:srgbClr val="080808"/>
                          </a:solidFill>
                        </a:rPr>
                        <a:t>Delivery Team</a:t>
                      </a:r>
                    </a:p>
                  </a:txBody>
                  <a:tcPr/>
                </a:tc>
                <a:tc>
                  <a:txBody>
                    <a:bodyPr/>
                    <a:lstStyle/>
                    <a:p>
                      <a:r>
                        <a:rPr lang="en-US" sz="1600" b="1" dirty="0" smtClean="0">
                          <a:solidFill>
                            <a:schemeClr val="accent1"/>
                          </a:solidFill>
                        </a:rPr>
                        <a:t>ATF</a:t>
                      </a:r>
                      <a:r>
                        <a:rPr lang="en-US" sz="1200" dirty="0" smtClean="0">
                          <a:solidFill>
                            <a:srgbClr val="080808"/>
                          </a:solidFill>
                        </a:rPr>
                        <a:t>/VTF</a:t>
                      </a:r>
                      <a:endParaRPr lang="en-US" sz="1200" dirty="0">
                        <a:solidFill>
                          <a:srgbClr val="080808"/>
                        </a:solidFill>
                      </a:endParaRPr>
                    </a:p>
                  </a:txBody>
                  <a:tcPr/>
                </a:tc>
                <a:tc>
                  <a:txBody>
                    <a:bodyPr/>
                    <a:lstStyle/>
                    <a:p>
                      <a:r>
                        <a:rPr lang="en-US" sz="1200" dirty="0" smtClean="0">
                          <a:solidFill>
                            <a:srgbClr val="080808"/>
                          </a:solidFill>
                        </a:rPr>
                        <a:t>SMEs</a:t>
                      </a:r>
                      <a:endParaRPr lang="en-US" sz="1200" dirty="0">
                        <a:solidFill>
                          <a:srgbClr val="080808"/>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80808"/>
                          </a:solidFill>
                        </a:rPr>
                        <a:t>All stakeholders via IRs</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rgbClr val="080808"/>
                          </a:solidFill>
                          <a:latin typeface="+mn-lt"/>
                          <a:ea typeface="+mn-ea"/>
                          <a:cs typeface="+mn-cs"/>
                        </a:rPr>
                        <a:t>The Iteration - Managing the Iteration</a:t>
                      </a:r>
                      <a:r>
                        <a:rPr lang="en-US" sz="1200" b="1" kern="1200" baseline="0" dirty="0" smtClean="0">
                          <a:solidFill>
                            <a:srgbClr val="080808"/>
                          </a:solidFill>
                          <a:latin typeface="+mn-lt"/>
                          <a:ea typeface="+mn-ea"/>
                          <a:cs typeface="+mn-cs"/>
                        </a:rPr>
                        <a:t> Backlog</a:t>
                      </a:r>
                      <a:endParaRPr lang="en-US" sz="1200" b="1" kern="1200" dirty="0">
                        <a:solidFill>
                          <a:srgbClr val="080808"/>
                        </a:solidFill>
                        <a:latin typeface="+mn-lt"/>
                        <a:ea typeface="+mn-ea"/>
                        <a:cs typeface="+mn-cs"/>
                      </a:endParaRPr>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rgbClr val="080808"/>
                          </a:solidFill>
                          <a:latin typeface="+mn-lt"/>
                          <a:ea typeface="+mn-ea"/>
                          <a:cs typeface="+mn-cs"/>
                        </a:rPr>
                        <a:t>Delivery</a:t>
                      </a:r>
                      <a:r>
                        <a:rPr lang="en-US" sz="1200" kern="1200" baseline="0" dirty="0" smtClean="0">
                          <a:solidFill>
                            <a:srgbClr val="080808"/>
                          </a:solidFill>
                          <a:latin typeface="+mn-lt"/>
                          <a:ea typeface="+mn-ea"/>
                          <a:cs typeface="+mn-cs"/>
                        </a:rPr>
                        <a:t> Team</a:t>
                      </a:r>
                      <a:endParaRPr lang="en-US" sz="1200" kern="1200" dirty="0">
                        <a:solidFill>
                          <a:srgbClr val="080808"/>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1"/>
                          </a:solidFill>
                        </a:rPr>
                        <a:t>ATF</a:t>
                      </a:r>
                      <a:endParaRPr lang="en-US" sz="1600" b="1" kern="1200" dirty="0">
                        <a:solidFill>
                          <a:srgbClr val="080808"/>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080808"/>
                          </a:solidFill>
                          <a:latin typeface="+mn-lt"/>
                          <a:ea typeface="+mn-ea"/>
                          <a:cs typeface="+mn-cs"/>
                        </a:rPr>
                        <a:t>VTF</a:t>
                      </a:r>
                      <a:endParaRPr lang="en-US" sz="1200" kern="1200" dirty="0">
                        <a:solidFill>
                          <a:srgbClr val="080808"/>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80808"/>
                          </a:solidFill>
                        </a:rPr>
                        <a:t>All stakeholders via IRs</a:t>
                      </a:r>
                    </a:p>
                  </a:txBody>
                  <a:tcPr/>
                </a:tc>
              </a:tr>
              <a:tr h="370840">
                <a:tc>
                  <a:txBody>
                    <a:bodyPr/>
                    <a:lstStyle/>
                    <a:p>
                      <a:r>
                        <a:rPr lang="en-US" sz="1200" b="1" dirty="0" smtClean="0">
                          <a:solidFill>
                            <a:schemeClr val="accent6">
                              <a:lumMod val="75000"/>
                            </a:schemeClr>
                          </a:solidFill>
                        </a:rPr>
                        <a:t>Daily Touch Point (DTP)</a:t>
                      </a:r>
                      <a:endParaRPr lang="en-US" sz="1200" b="1" dirty="0">
                        <a:solidFill>
                          <a:schemeClr val="accent6">
                            <a:lumMod val="75000"/>
                          </a:schemeClr>
                        </a:solidFill>
                      </a:endParaRPr>
                    </a:p>
                  </a:txBody>
                  <a:tcPr/>
                </a:tc>
                <a:tc>
                  <a:txBody>
                    <a:bodyPr/>
                    <a:lstStyle/>
                    <a:p>
                      <a:pPr marL="171450" indent="-171450">
                        <a:buFont typeface="Arial" panose="020B0604020202020204" pitchFamily="34" charset="0"/>
                        <a:buChar char="•"/>
                      </a:pPr>
                      <a:r>
                        <a:rPr lang="en-US" sz="1200" dirty="0" smtClean="0">
                          <a:solidFill>
                            <a:srgbClr val="080808"/>
                          </a:solidFill>
                        </a:rPr>
                        <a:t>Delivery Team</a:t>
                      </a:r>
                    </a:p>
                    <a:p>
                      <a:pPr marL="171450" indent="-171450">
                        <a:buFont typeface="Arial" panose="020B0604020202020204" pitchFamily="34" charset="0"/>
                        <a:buChar char="•"/>
                      </a:pPr>
                      <a:r>
                        <a:rPr lang="en-US" sz="1200" dirty="0" smtClean="0">
                          <a:solidFill>
                            <a:srgbClr val="080808"/>
                          </a:solidFill>
                        </a:rPr>
                        <a:t>Value Team</a:t>
                      </a:r>
                    </a:p>
                    <a:p>
                      <a:pPr marL="171450" indent="-171450">
                        <a:buFont typeface="Arial" panose="020B0604020202020204" pitchFamily="34" charset="0"/>
                        <a:buChar char="•"/>
                      </a:pPr>
                      <a:r>
                        <a:rPr lang="en-US" sz="1200" dirty="0" smtClean="0">
                          <a:solidFill>
                            <a:srgbClr val="080808"/>
                          </a:solidFill>
                        </a:rPr>
                        <a:t>Agile Core</a:t>
                      </a:r>
                      <a:r>
                        <a:rPr lang="en-US" sz="1200" baseline="0" dirty="0" smtClean="0">
                          <a:solidFill>
                            <a:srgbClr val="080808"/>
                          </a:solidFill>
                        </a:rPr>
                        <a:t> Team</a:t>
                      </a:r>
                      <a:endParaRPr lang="en-US" sz="1200" dirty="0" smtClean="0">
                        <a:solidFill>
                          <a:srgbClr val="080808"/>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accent1"/>
                          </a:solidFill>
                          <a:latin typeface="+mn-lt"/>
                          <a:ea typeface="+mn-ea"/>
                          <a:cs typeface="+mn-cs"/>
                        </a:rPr>
                        <a:t>ATF</a:t>
                      </a:r>
                    </a:p>
                    <a:p>
                      <a:r>
                        <a:rPr lang="en-US" sz="1200" dirty="0" smtClean="0">
                          <a:solidFill>
                            <a:srgbClr val="080808"/>
                          </a:solidFill>
                        </a:rPr>
                        <a:t>VTF</a:t>
                      </a:r>
                    </a:p>
                    <a:p>
                      <a:r>
                        <a:rPr lang="en-US" sz="1200" dirty="0" smtClean="0">
                          <a:solidFill>
                            <a:srgbClr val="080808"/>
                          </a:solidFill>
                        </a:rPr>
                        <a:t>VTF</a:t>
                      </a:r>
                      <a:endParaRPr lang="en-US" sz="1200" dirty="0">
                        <a:solidFill>
                          <a:srgbClr val="080808"/>
                        </a:solidFill>
                      </a:endParaRPr>
                    </a:p>
                  </a:txBody>
                  <a:tcPr/>
                </a:tc>
                <a:tc>
                  <a:txBody>
                    <a:bodyPr/>
                    <a:lstStyle/>
                    <a:p>
                      <a:endParaRPr lang="en-US" sz="1200" dirty="0">
                        <a:solidFill>
                          <a:srgbClr val="080808"/>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80808"/>
                          </a:solidFill>
                        </a:rPr>
                        <a:t>All stakeholders via IRs</a:t>
                      </a:r>
                    </a:p>
                  </a:txBody>
                  <a:tcPr anchor="ctr"/>
                </a:tc>
              </a:tr>
              <a:tr h="370840">
                <a:tc>
                  <a:txBody>
                    <a:bodyPr/>
                    <a:lstStyle/>
                    <a:p>
                      <a:r>
                        <a:rPr lang="en-US" sz="1200" b="1" dirty="0" smtClean="0">
                          <a:solidFill>
                            <a:schemeClr val="accent6">
                              <a:lumMod val="75000"/>
                            </a:schemeClr>
                          </a:solidFill>
                        </a:rPr>
                        <a:t>Information Radiators (IRs)</a:t>
                      </a:r>
                      <a:endParaRPr lang="en-US" sz="1200" b="1" dirty="0">
                        <a:solidFill>
                          <a:schemeClr val="accent6">
                            <a:lumMod val="75000"/>
                          </a:schemeClr>
                        </a:solidFill>
                      </a:endParaRPr>
                    </a:p>
                  </a:txBody>
                  <a:tcPr/>
                </a:tc>
                <a:tc>
                  <a:txBody>
                    <a:bodyPr/>
                    <a:lstStyle/>
                    <a:p>
                      <a:pPr marL="171450" indent="-171450">
                        <a:buFont typeface="Arial" panose="020B0604020202020204" pitchFamily="34" charset="0"/>
                        <a:buChar char="•"/>
                      </a:pPr>
                      <a:r>
                        <a:rPr lang="en-US" sz="1200" dirty="0" smtClean="0">
                          <a:solidFill>
                            <a:srgbClr val="080808"/>
                          </a:solidFill>
                        </a:rPr>
                        <a:t>Delivery Team</a:t>
                      </a:r>
                    </a:p>
                    <a:p>
                      <a:pPr marL="171450" indent="-171450">
                        <a:buFont typeface="Arial" panose="020B0604020202020204" pitchFamily="34" charset="0"/>
                        <a:buChar char="•"/>
                      </a:pPr>
                      <a:r>
                        <a:rPr lang="en-US" sz="1200" dirty="0" smtClean="0">
                          <a:solidFill>
                            <a:srgbClr val="080808"/>
                          </a:solidFill>
                        </a:rPr>
                        <a:t>Value Team</a:t>
                      </a:r>
                    </a:p>
                  </a:txBody>
                  <a:tcPr/>
                </a:tc>
                <a:tc>
                  <a:txBody>
                    <a:bodyPr/>
                    <a:lstStyle/>
                    <a:p>
                      <a:r>
                        <a:rPr lang="en-US" sz="1600" b="1" kern="1200" dirty="0" smtClean="0">
                          <a:solidFill>
                            <a:schemeClr val="accent1"/>
                          </a:solidFill>
                          <a:latin typeface="+mn-lt"/>
                          <a:ea typeface="+mn-ea"/>
                          <a:cs typeface="+mn-cs"/>
                        </a:rPr>
                        <a:t>ATF</a:t>
                      </a:r>
                      <a:r>
                        <a:rPr lang="en-US" sz="1200" dirty="0" smtClean="0">
                          <a:solidFill>
                            <a:srgbClr val="080808"/>
                          </a:solidFill>
                        </a:rPr>
                        <a:t> </a:t>
                      </a:r>
                    </a:p>
                    <a:p>
                      <a:r>
                        <a:rPr lang="en-US" sz="1200" dirty="0" smtClean="0">
                          <a:solidFill>
                            <a:srgbClr val="080808"/>
                          </a:solidFill>
                        </a:rPr>
                        <a:t>VTF </a:t>
                      </a:r>
                      <a:endParaRPr lang="en-US" sz="1200" dirty="0">
                        <a:solidFill>
                          <a:srgbClr val="080808"/>
                        </a:solidFill>
                      </a:endParaRPr>
                    </a:p>
                  </a:txBody>
                  <a:tcPr/>
                </a:tc>
                <a:tc>
                  <a:txBody>
                    <a:bodyPr/>
                    <a:lstStyle/>
                    <a:p>
                      <a:endParaRPr lang="en-US" sz="1200" dirty="0">
                        <a:solidFill>
                          <a:srgbClr val="080808"/>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80808"/>
                          </a:solidFill>
                        </a:rPr>
                        <a:t>All team members and stakeholders</a:t>
                      </a:r>
                    </a:p>
                  </a:txBody>
                  <a:tcPr anchor="ctr"/>
                </a:tc>
              </a:tr>
              <a:tr h="370840">
                <a:tc>
                  <a:txBody>
                    <a:bodyPr/>
                    <a:lstStyle/>
                    <a:p>
                      <a:r>
                        <a:rPr lang="en-US" sz="1200" b="1" dirty="0" smtClean="0">
                          <a:solidFill>
                            <a:srgbClr val="080808"/>
                          </a:solidFill>
                        </a:rPr>
                        <a:t>Concurrent engineering</a:t>
                      </a:r>
                      <a:endParaRPr lang="en-US" sz="1200" b="1" dirty="0">
                        <a:solidFill>
                          <a:srgbClr val="080808"/>
                        </a:solidFill>
                      </a:endParaRPr>
                    </a:p>
                  </a:txBody>
                  <a:tcPr/>
                </a:tc>
                <a:tc>
                  <a:txBody>
                    <a:bodyPr/>
                    <a:lstStyle/>
                    <a:p>
                      <a:pPr marL="171450" indent="-171450">
                        <a:buFont typeface="Arial" panose="020B0604020202020204" pitchFamily="34" charset="0"/>
                        <a:buChar char="•"/>
                      </a:pPr>
                      <a:r>
                        <a:rPr lang="en-US" sz="1200" dirty="0" smtClean="0">
                          <a:solidFill>
                            <a:srgbClr val="080808"/>
                          </a:solidFill>
                        </a:rPr>
                        <a:t>Architects</a:t>
                      </a:r>
                    </a:p>
                    <a:p>
                      <a:pPr marL="171450" indent="-171450">
                        <a:buFont typeface="Arial" panose="020B0604020202020204" pitchFamily="34" charset="0"/>
                        <a:buChar char="•"/>
                      </a:pPr>
                      <a:r>
                        <a:rPr lang="en-US" sz="1200" dirty="0" smtClean="0">
                          <a:solidFill>
                            <a:srgbClr val="080808"/>
                          </a:solidFill>
                        </a:rPr>
                        <a:t>Business</a:t>
                      </a:r>
                      <a:r>
                        <a:rPr lang="en-US" sz="1200" baseline="0" dirty="0" smtClean="0">
                          <a:solidFill>
                            <a:srgbClr val="080808"/>
                          </a:solidFill>
                        </a:rPr>
                        <a:t> analysts</a:t>
                      </a:r>
                    </a:p>
                    <a:p>
                      <a:pPr marL="171450" indent="-171450">
                        <a:buFont typeface="Arial" panose="020B0604020202020204" pitchFamily="34" charset="0"/>
                        <a:buChar char="•"/>
                      </a:pPr>
                      <a:r>
                        <a:rPr lang="en-US" sz="1200" baseline="0" dirty="0" smtClean="0">
                          <a:solidFill>
                            <a:srgbClr val="080808"/>
                          </a:solidFill>
                        </a:rPr>
                        <a:t>Developers</a:t>
                      </a:r>
                    </a:p>
                    <a:p>
                      <a:pPr marL="171450" indent="-171450">
                        <a:buFont typeface="Arial" panose="020B0604020202020204" pitchFamily="34" charset="0"/>
                        <a:buChar char="•"/>
                      </a:pPr>
                      <a:r>
                        <a:rPr lang="en-US" sz="1200" baseline="0" dirty="0" smtClean="0">
                          <a:solidFill>
                            <a:srgbClr val="080808"/>
                          </a:solidFill>
                        </a:rPr>
                        <a:t>Testers</a:t>
                      </a:r>
                      <a:endParaRPr lang="en-US" sz="1200" dirty="0">
                        <a:solidFill>
                          <a:srgbClr val="080808"/>
                        </a:solidFill>
                      </a:endParaRPr>
                    </a:p>
                  </a:txBody>
                  <a:tcPr/>
                </a:tc>
                <a:tc>
                  <a:txBody>
                    <a:bodyPr/>
                    <a:lstStyle/>
                    <a:p>
                      <a:r>
                        <a:rPr lang="en-US" sz="1600" b="1" kern="1200" dirty="0" smtClean="0">
                          <a:solidFill>
                            <a:schemeClr val="accent1"/>
                          </a:solidFill>
                          <a:latin typeface="+mn-lt"/>
                          <a:ea typeface="+mn-ea"/>
                          <a:cs typeface="+mn-cs"/>
                        </a:rPr>
                        <a:t>ATF</a:t>
                      </a:r>
                      <a:endParaRPr lang="en-US" sz="1600" b="1" kern="1200" dirty="0">
                        <a:solidFill>
                          <a:schemeClr val="accent1"/>
                        </a:solidFill>
                        <a:latin typeface="+mn-lt"/>
                        <a:ea typeface="+mn-ea"/>
                        <a:cs typeface="+mn-cs"/>
                      </a:endParaRPr>
                    </a:p>
                  </a:txBody>
                  <a:tcPr anchor="ctr"/>
                </a:tc>
                <a:tc>
                  <a:txBody>
                    <a:bodyPr/>
                    <a:lstStyle/>
                    <a:p>
                      <a:r>
                        <a:rPr lang="en-US" sz="1200" dirty="0" smtClean="0">
                          <a:solidFill>
                            <a:srgbClr val="080808"/>
                          </a:solidFill>
                        </a:rPr>
                        <a:t>VTF</a:t>
                      </a:r>
                    </a:p>
                    <a:p>
                      <a:r>
                        <a:rPr lang="en-US" sz="1200" dirty="0" smtClean="0">
                          <a:solidFill>
                            <a:srgbClr val="080808"/>
                          </a:solidFill>
                        </a:rPr>
                        <a:t>SMEs</a:t>
                      </a:r>
                      <a:endParaRPr lang="en-US" sz="1200" dirty="0">
                        <a:solidFill>
                          <a:srgbClr val="080808"/>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80808"/>
                          </a:solidFill>
                        </a:rPr>
                        <a:t>All stakeholders via IRs</a:t>
                      </a:r>
                    </a:p>
                  </a:txBody>
                  <a:tcPr anchor="ctr"/>
                </a:tc>
              </a:tr>
              <a:tr h="370840">
                <a:tc>
                  <a:txBody>
                    <a:bodyPr/>
                    <a:lstStyle/>
                    <a:p>
                      <a:r>
                        <a:rPr lang="en-US" sz="1200" b="1" dirty="0" smtClean="0">
                          <a:solidFill>
                            <a:srgbClr val="080808"/>
                          </a:solidFill>
                        </a:rPr>
                        <a:t>Continuous testing</a:t>
                      </a:r>
                      <a:endParaRPr lang="en-US" sz="1200" b="1" dirty="0">
                        <a:solidFill>
                          <a:srgbClr val="080808"/>
                        </a:solidFill>
                      </a:endParaRPr>
                    </a:p>
                  </a:txBody>
                  <a:tcPr/>
                </a:tc>
                <a:tc>
                  <a:txBody>
                    <a:bodyPr/>
                    <a:lstStyle/>
                    <a:p>
                      <a:pPr marL="171450" indent="-171450">
                        <a:buFont typeface="Arial" panose="020B0604020202020204" pitchFamily="34" charset="0"/>
                        <a:buChar char="•"/>
                      </a:pPr>
                      <a:r>
                        <a:rPr lang="en-US" sz="1200" dirty="0" smtClean="0">
                          <a:solidFill>
                            <a:srgbClr val="080808"/>
                          </a:solidFill>
                        </a:rPr>
                        <a:t>System testers</a:t>
                      </a:r>
                    </a:p>
                    <a:p>
                      <a:pPr marL="171450" indent="-171450">
                        <a:buFont typeface="Arial" panose="020B0604020202020204" pitchFamily="34" charset="0"/>
                        <a:buChar char="•"/>
                      </a:pPr>
                      <a:r>
                        <a:rPr lang="en-US" sz="1200" dirty="0" smtClean="0">
                          <a:solidFill>
                            <a:srgbClr val="080808"/>
                          </a:solidFill>
                        </a:rPr>
                        <a:t>UAT testers</a:t>
                      </a:r>
                      <a:endParaRPr lang="en-US" sz="1200" dirty="0">
                        <a:solidFill>
                          <a:srgbClr val="080808"/>
                        </a:solidFill>
                      </a:endParaRPr>
                    </a:p>
                  </a:txBody>
                  <a:tcPr/>
                </a:tc>
                <a:tc>
                  <a:txBody>
                    <a:bodyPr/>
                    <a:lstStyle/>
                    <a:p>
                      <a:pPr marL="0" algn="l" defTabSz="914400" rtl="0" eaLnBrk="1" latinLnBrk="0" hangingPunct="1"/>
                      <a:r>
                        <a:rPr lang="en-US" sz="1600" b="1" kern="1200" dirty="0" smtClean="0">
                          <a:solidFill>
                            <a:schemeClr val="accent1"/>
                          </a:solidFill>
                          <a:latin typeface="+mn-lt"/>
                          <a:ea typeface="+mn-ea"/>
                          <a:cs typeface="+mn-cs"/>
                        </a:rPr>
                        <a:t>ATF</a:t>
                      </a:r>
                      <a:endParaRPr lang="en-US" sz="1600" b="1" kern="1200" dirty="0">
                        <a:solidFill>
                          <a:schemeClr val="accent1"/>
                        </a:solidFill>
                        <a:latin typeface="+mn-lt"/>
                        <a:ea typeface="+mn-ea"/>
                        <a:cs typeface="+mn-cs"/>
                      </a:endParaRPr>
                    </a:p>
                  </a:txBody>
                  <a:tcPr anchor="ctr"/>
                </a:tc>
                <a:tc>
                  <a:txBody>
                    <a:bodyPr/>
                    <a:lstStyle/>
                    <a:p>
                      <a:r>
                        <a:rPr lang="en-US" sz="1200" dirty="0" smtClean="0">
                          <a:solidFill>
                            <a:srgbClr val="080808"/>
                          </a:solidFill>
                        </a:rPr>
                        <a:t>SMEs</a:t>
                      </a:r>
                      <a:endParaRPr lang="en-US" sz="1200" dirty="0">
                        <a:solidFill>
                          <a:srgbClr val="080808"/>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80808"/>
                          </a:solidFill>
                        </a:rPr>
                        <a:t>All stakeholders via IRs</a:t>
                      </a:r>
                    </a:p>
                  </a:txBody>
                  <a:tcPr anchor="ctr"/>
                </a:tc>
              </a:tr>
              <a:tr h="370840">
                <a:tc>
                  <a:txBody>
                    <a:bodyPr/>
                    <a:lstStyle/>
                    <a:p>
                      <a:r>
                        <a:rPr lang="en-US" sz="1200" b="1" dirty="0" smtClean="0">
                          <a:solidFill>
                            <a:srgbClr val="080808"/>
                          </a:solidFill>
                        </a:rPr>
                        <a:t>Demo and</a:t>
                      </a:r>
                      <a:r>
                        <a:rPr lang="en-US" sz="1200" b="1" baseline="0" dirty="0" smtClean="0">
                          <a:solidFill>
                            <a:srgbClr val="080808"/>
                          </a:solidFill>
                        </a:rPr>
                        <a:t> Feedback</a:t>
                      </a:r>
                      <a:endParaRPr lang="en-US" sz="1200" b="1" dirty="0">
                        <a:solidFill>
                          <a:srgbClr val="080808"/>
                        </a:solidFill>
                      </a:endParaRPr>
                    </a:p>
                  </a:txBody>
                  <a:tcPr/>
                </a:tc>
                <a:tc>
                  <a:txBody>
                    <a:bodyPr/>
                    <a:lstStyle/>
                    <a:p>
                      <a:pPr marL="171450" indent="-171450" algn="l" defTabSz="914400" rtl="0" eaLnBrk="1" latinLnBrk="0" hangingPunct="1">
                        <a:buFont typeface="Arial" panose="020B0604020202020204" pitchFamily="34" charset="0"/>
                        <a:buChar char="•"/>
                      </a:pPr>
                      <a:r>
                        <a:rPr lang="en-US" sz="1200" kern="1200" dirty="0" smtClean="0">
                          <a:solidFill>
                            <a:srgbClr val="080808"/>
                          </a:solidFill>
                        </a:rPr>
                        <a:t>Delivery</a:t>
                      </a:r>
                      <a:r>
                        <a:rPr lang="en-US" sz="1200" kern="1200" baseline="0" dirty="0" smtClean="0">
                          <a:solidFill>
                            <a:srgbClr val="080808"/>
                          </a:solidFill>
                        </a:rPr>
                        <a:t> Team</a:t>
                      </a:r>
                    </a:p>
                    <a:p>
                      <a:pPr marL="171450" indent="-171450" algn="l" defTabSz="914400" rtl="0" eaLnBrk="1" latinLnBrk="0" hangingPunct="1">
                        <a:buFont typeface="Arial" panose="020B0604020202020204" pitchFamily="34" charset="0"/>
                        <a:buChar char="•"/>
                      </a:pPr>
                      <a:r>
                        <a:rPr lang="en-US" sz="1200" kern="1200" baseline="0" dirty="0" smtClean="0">
                          <a:solidFill>
                            <a:srgbClr val="080808"/>
                          </a:solidFill>
                          <a:latin typeface="+mn-lt"/>
                          <a:ea typeface="+mn-ea"/>
                          <a:cs typeface="+mn-cs"/>
                        </a:rPr>
                        <a:t>Value Team</a:t>
                      </a:r>
                    </a:p>
                  </a:txBody>
                  <a:tcPr/>
                </a:tc>
                <a:tc>
                  <a:txBody>
                    <a:bodyPr/>
                    <a:lstStyle/>
                    <a:p>
                      <a:r>
                        <a:rPr lang="en-US" sz="1200" dirty="0" smtClean="0">
                          <a:solidFill>
                            <a:srgbClr val="080808"/>
                          </a:solidFill>
                        </a:rPr>
                        <a:t>VTF</a:t>
                      </a:r>
                      <a:endParaRPr lang="en-US" sz="1200" dirty="0">
                        <a:solidFill>
                          <a:srgbClr val="080808"/>
                        </a:solidFill>
                      </a:endParaRPr>
                    </a:p>
                  </a:txBody>
                  <a:tcPr/>
                </a:tc>
                <a:tc>
                  <a:txBody>
                    <a:bodyPr/>
                    <a:lstStyle/>
                    <a:p>
                      <a:r>
                        <a:rPr lang="en-US" sz="1200" dirty="0" smtClean="0">
                          <a:solidFill>
                            <a:srgbClr val="080808"/>
                          </a:solidFill>
                        </a:rPr>
                        <a:t>Value Team</a:t>
                      </a:r>
                    </a:p>
                    <a:p>
                      <a:r>
                        <a:rPr lang="en-US" sz="1200" dirty="0" smtClean="0">
                          <a:solidFill>
                            <a:srgbClr val="080808"/>
                          </a:solidFill>
                        </a:rPr>
                        <a:t>Stakeholders</a:t>
                      </a:r>
                      <a:endParaRPr lang="en-US" sz="1200" dirty="0">
                        <a:solidFill>
                          <a:srgbClr val="080808"/>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80808"/>
                          </a:solidFill>
                        </a:rPr>
                        <a:t>All stakeholders via IRs</a:t>
                      </a:r>
                    </a:p>
                  </a:txBody>
                  <a:tcPr/>
                </a:tc>
              </a:tr>
              <a:tr h="370840">
                <a:tc>
                  <a:txBody>
                    <a:bodyPr/>
                    <a:lstStyle/>
                    <a:p>
                      <a:r>
                        <a:rPr lang="en-US" sz="1200" b="1" dirty="0" smtClean="0">
                          <a:solidFill>
                            <a:schemeClr val="accent6">
                              <a:lumMod val="75000"/>
                            </a:schemeClr>
                          </a:solidFill>
                        </a:rPr>
                        <a:t>Retrospectives</a:t>
                      </a:r>
                      <a:endParaRPr lang="en-US" sz="1200" b="1" dirty="0">
                        <a:solidFill>
                          <a:schemeClr val="accent6">
                            <a:lumMod val="75000"/>
                          </a:schemeClr>
                        </a:solidFill>
                      </a:endParaRPr>
                    </a:p>
                  </a:txBody>
                  <a:tcPr/>
                </a:tc>
                <a:tc>
                  <a:txBody>
                    <a:bodyPr/>
                    <a:lstStyle/>
                    <a:p>
                      <a:pPr marL="171450" indent="-171450" algn="l" defTabSz="914400" rtl="0" eaLnBrk="1" latinLnBrk="0" hangingPunct="1">
                        <a:buFont typeface="Arial" panose="020B0604020202020204" pitchFamily="34" charset="0"/>
                        <a:buChar char="•"/>
                      </a:pPr>
                      <a:r>
                        <a:rPr lang="en-US" sz="1200" kern="1200" dirty="0" smtClean="0">
                          <a:solidFill>
                            <a:srgbClr val="080808"/>
                          </a:solidFill>
                        </a:rPr>
                        <a:t>Delivery Team</a:t>
                      </a:r>
                      <a:r>
                        <a:rPr lang="en-US" sz="1200" kern="1200" baseline="0" dirty="0" smtClean="0">
                          <a:solidFill>
                            <a:srgbClr val="080808"/>
                          </a:solidFill>
                        </a:rPr>
                        <a:t> or </a:t>
                      </a:r>
                      <a:r>
                        <a:rPr lang="en-US" sz="1200" kern="1200" dirty="0" smtClean="0">
                          <a:solidFill>
                            <a:srgbClr val="080808"/>
                          </a:solidFill>
                        </a:rPr>
                        <a:t>Project</a:t>
                      </a:r>
                      <a:r>
                        <a:rPr lang="en-US" sz="1200" kern="1200" baseline="0" dirty="0" smtClean="0">
                          <a:solidFill>
                            <a:srgbClr val="080808"/>
                          </a:solidFill>
                        </a:rPr>
                        <a:t> Team</a:t>
                      </a:r>
                      <a:endParaRPr lang="en-US" sz="1200" kern="1200" dirty="0">
                        <a:solidFill>
                          <a:srgbClr val="080808"/>
                        </a:solidFill>
                        <a:latin typeface="+mn-lt"/>
                        <a:ea typeface="+mn-ea"/>
                        <a:cs typeface="+mn-cs"/>
                      </a:endParaRPr>
                    </a:p>
                  </a:txBody>
                  <a:tcPr/>
                </a:tc>
                <a:tc>
                  <a:txBody>
                    <a:bodyPr/>
                    <a:lstStyle/>
                    <a:p>
                      <a:pPr marL="0" algn="l" defTabSz="914400" rtl="0" eaLnBrk="1" latinLnBrk="0" hangingPunct="1"/>
                      <a:r>
                        <a:rPr lang="en-US" sz="1600" b="1" kern="1200" dirty="0" smtClean="0">
                          <a:solidFill>
                            <a:schemeClr val="accent1"/>
                          </a:solidFill>
                          <a:latin typeface="+mn-lt"/>
                          <a:ea typeface="+mn-ea"/>
                          <a:cs typeface="+mn-cs"/>
                        </a:rPr>
                        <a:t>ATF</a:t>
                      </a:r>
                      <a:endParaRPr lang="en-US" sz="1600" b="1" kern="1200" dirty="0">
                        <a:solidFill>
                          <a:schemeClr val="accent1"/>
                        </a:solidFill>
                        <a:latin typeface="+mn-lt"/>
                        <a:ea typeface="+mn-ea"/>
                        <a:cs typeface="+mn-cs"/>
                      </a:endParaRPr>
                    </a:p>
                  </a:txBody>
                  <a:tcPr/>
                </a:tc>
                <a:tc>
                  <a:txBody>
                    <a:bodyPr/>
                    <a:lstStyle/>
                    <a:p>
                      <a:pPr marL="0" indent="0" algn="l" defTabSz="914400" rtl="0" eaLnBrk="1" latinLnBrk="0" hangingPunct="1">
                        <a:buFont typeface="Arial" panose="020B0604020202020204" pitchFamily="34" charset="0"/>
                        <a:buNone/>
                      </a:pPr>
                      <a:endParaRPr lang="en-US" sz="1200" kern="1200" dirty="0">
                        <a:solidFill>
                          <a:srgbClr val="080808"/>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solidFill>
                            <a:srgbClr val="080808"/>
                          </a:solidFill>
                        </a:rPr>
                        <a:t>All stakeholders via IRs</a:t>
                      </a:r>
                      <a:endParaRPr lang="en-US" sz="1200" dirty="0" smtClean="0">
                        <a:solidFill>
                          <a:srgbClr val="080808"/>
                        </a:solidFill>
                      </a:endParaRPr>
                    </a:p>
                  </a:txBody>
                  <a:tcPr/>
                </a:tc>
              </a:tr>
              <a:tr h="370840">
                <a:tc>
                  <a:txBody>
                    <a:bodyPr/>
                    <a:lstStyle/>
                    <a:p>
                      <a:r>
                        <a:rPr lang="en-US" sz="1200" b="1" dirty="0" smtClean="0">
                          <a:solidFill>
                            <a:srgbClr val="080808"/>
                          </a:solidFill>
                        </a:rPr>
                        <a:t>UAT</a:t>
                      </a:r>
                      <a:endParaRPr lang="en-US" sz="1200" b="1" dirty="0">
                        <a:solidFill>
                          <a:srgbClr val="080808"/>
                        </a:solidFill>
                      </a:endParaRPr>
                    </a:p>
                  </a:txBody>
                  <a:tcPr/>
                </a:tc>
                <a:tc>
                  <a:txBody>
                    <a:bodyPr/>
                    <a:lstStyle/>
                    <a:p>
                      <a:pPr marL="171450" indent="-171450" algn="l" defTabSz="914400" rtl="0" eaLnBrk="1" latinLnBrk="0" hangingPunct="1">
                        <a:buFont typeface="Arial" panose="020B0604020202020204" pitchFamily="34" charset="0"/>
                        <a:buChar char="•"/>
                      </a:pPr>
                      <a:r>
                        <a:rPr lang="en-US" sz="1200" kern="1200" dirty="0" smtClean="0">
                          <a:solidFill>
                            <a:srgbClr val="080808"/>
                          </a:solidFill>
                        </a:rPr>
                        <a:t>UAT testers</a:t>
                      </a:r>
                      <a:endParaRPr lang="en-US" sz="1200" kern="1200" dirty="0">
                        <a:solidFill>
                          <a:srgbClr val="080808"/>
                        </a:solidFill>
                        <a:latin typeface="+mn-lt"/>
                        <a:ea typeface="+mn-ea"/>
                        <a:cs typeface="+mn-cs"/>
                      </a:endParaRPr>
                    </a:p>
                  </a:txBody>
                  <a:tcPr/>
                </a:tc>
                <a:tc>
                  <a:txBody>
                    <a:bodyPr/>
                    <a:lstStyle/>
                    <a:p>
                      <a:r>
                        <a:rPr lang="en-US" sz="1200" dirty="0" smtClean="0">
                          <a:solidFill>
                            <a:srgbClr val="080808"/>
                          </a:solidFill>
                        </a:rPr>
                        <a:t>VTF</a:t>
                      </a:r>
                      <a:endParaRPr lang="en-US" sz="1200" dirty="0">
                        <a:solidFill>
                          <a:srgbClr val="080808"/>
                        </a:solidFill>
                      </a:endParaRPr>
                    </a:p>
                  </a:txBody>
                  <a:tcPr/>
                </a:tc>
                <a:tc>
                  <a:txBody>
                    <a:bodyPr/>
                    <a:lstStyle/>
                    <a:p>
                      <a:pPr marL="171450" indent="-171450" algn="l" defTabSz="914400" rtl="0" eaLnBrk="1" latinLnBrk="0" hangingPunct="1">
                        <a:buFont typeface="Arial" panose="020B0604020202020204" pitchFamily="34" charset="0"/>
                        <a:buChar char="•"/>
                      </a:pPr>
                      <a:r>
                        <a:rPr lang="en-US" sz="1200" kern="1200" dirty="0" smtClean="0">
                          <a:solidFill>
                            <a:srgbClr val="080808"/>
                          </a:solidFill>
                        </a:rPr>
                        <a:t>Value</a:t>
                      </a:r>
                      <a:r>
                        <a:rPr lang="en-US" sz="1200" kern="1200" baseline="0" dirty="0" smtClean="0">
                          <a:solidFill>
                            <a:srgbClr val="080808"/>
                          </a:solidFill>
                        </a:rPr>
                        <a:t> Team</a:t>
                      </a:r>
                    </a:p>
                    <a:p>
                      <a:pPr marL="171450" indent="-171450" algn="l" defTabSz="914400" rtl="0" eaLnBrk="1" latinLnBrk="0" hangingPunct="1">
                        <a:buFont typeface="Arial" panose="020B0604020202020204" pitchFamily="34" charset="0"/>
                        <a:buChar char="•"/>
                      </a:pPr>
                      <a:r>
                        <a:rPr lang="en-US" sz="1200" kern="1200" baseline="0" dirty="0" smtClean="0">
                          <a:solidFill>
                            <a:srgbClr val="080808"/>
                          </a:solidFill>
                        </a:rPr>
                        <a:t>Delivery Team</a:t>
                      </a:r>
                      <a:endParaRPr lang="en-US" sz="1200" kern="1200" dirty="0" smtClean="0">
                        <a:solidFill>
                          <a:srgbClr val="080808"/>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80808"/>
                          </a:solidFill>
                        </a:rPr>
                        <a:t>All stakeholders via IRs</a:t>
                      </a:r>
                    </a:p>
                  </a:txBody>
                  <a:tcPr/>
                </a:tc>
              </a:tr>
              <a:tr h="370840">
                <a:tc>
                  <a:txBody>
                    <a:bodyPr/>
                    <a:lstStyle/>
                    <a:p>
                      <a:r>
                        <a:rPr lang="en-US" sz="1200" b="1" dirty="0" smtClean="0">
                          <a:solidFill>
                            <a:srgbClr val="080808"/>
                          </a:solidFill>
                        </a:rPr>
                        <a:t>Go/No-go decision for production</a:t>
                      </a:r>
                      <a:endParaRPr lang="en-US" sz="1200" b="1" dirty="0">
                        <a:solidFill>
                          <a:srgbClr val="080808"/>
                        </a:solidFill>
                      </a:endParaRPr>
                    </a:p>
                  </a:txBody>
                  <a:tcPr/>
                </a:tc>
                <a:tc>
                  <a:txBody>
                    <a:bodyPr/>
                    <a:lstStyle/>
                    <a:p>
                      <a:pPr marL="171450" indent="-171450" algn="l" defTabSz="914400" rtl="0" eaLnBrk="1" latinLnBrk="0" hangingPunct="1">
                        <a:buFont typeface="Arial" panose="020B0604020202020204" pitchFamily="34" charset="0"/>
                        <a:buChar char="•"/>
                      </a:pPr>
                      <a:r>
                        <a:rPr lang="en-US" sz="1200" kern="1200" dirty="0" smtClean="0">
                          <a:solidFill>
                            <a:srgbClr val="080808"/>
                          </a:solidFill>
                        </a:rPr>
                        <a:t>VTF</a:t>
                      </a:r>
                      <a:endParaRPr lang="en-US" sz="1200" kern="1200" dirty="0">
                        <a:solidFill>
                          <a:srgbClr val="080808"/>
                        </a:solidFill>
                        <a:latin typeface="+mn-lt"/>
                        <a:ea typeface="+mn-ea"/>
                        <a:cs typeface="+mn-cs"/>
                      </a:endParaRPr>
                    </a:p>
                  </a:txBody>
                  <a:tcPr/>
                </a:tc>
                <a:tc>
                  <a:txBody>
                    <a:bodyPr/>
                    <a:lstStyle/>
                    <a:p>
                      <a:r>
                        <a:rPr lang="en-US" sz="1200" baseline="0" dirty="0" smtClean="0">
                          <a:solidFill>
                            <a:srgbClr val="080808"/>
                          </a:solidFill>
                        </a:rPr>
                        <a:t>IT Director</a:t>
                      </a:r>
                      <a:endParaRPr lang="en-US" sz="1200" dirty="0">
                        <a:solidFill>
                          <a:srgbClr val="080808"/>
                        </a:solidFill>
                      </a:endParaRPr>
                    </a:p>
                  </a:txBody>
                  <a:tcPr/>
                </a:tc>
                <a:tc>
                  <a:txBody>
                    <a:bodyPr/>
                    <a:lstStyle/>
                    <a:p>
                      <a:pPr marL="171450" indent="-171450" algn="l" defTabSz="914400" rtl="0" eaLnBrk="1" latinLnBrk="0" hangingPunct="1">
                        <a:buFont typeface="Arial" panose="020B0604020202020204" pitchFamily="34" charset="0"/>
                        <a:buChar char="•"/>
                      </a:pPr>
                      <a:r>
                        <a:rPr lang="en-US" sz="1200" kern="1200" dirty="0" smtClean="0">
                          <a:solidFill>
                            <a:srgbClr val="080808"/>
                          </a:solidFill>
                        </a:rPr>
                        <a:t>Value</a:t>
                      </a:r>
                      <a:r>
                        <a:rPr lang="en-US" sz="1200" kern="1200" baseline="0" dirty="0" smtClean="0">
                          <a:solidFill>
                            <a:srgbClr val="080808"/>
                          </a:solidFill>
                        </a:rPr>
                        <a:t> Team</a:t>
                      </a:r>
                    </a:p>
                    <a:p>
                      <a:pPr marL="171450" indent="-171450" algn="l" defTabSz="914400" rtl="0" eaLnBrk="1" latinLnBrk="0" hangingPunct="1">
                        <a:buFont typeface="Arial" panose="020B0604020202020204" pitchFamily="34" charset="0"/>
                        <a:buChar char="•"/>
                      </a:pPr>
                      <a:r>
                        <a:rPr lang="en-US" sz="1200" kern="1200" baseline="0" dirty="0" smtClean="0">
                          <a:solidFill>
                            <a:srgbClr val="080808"/>
                          </a:solidFill>
                        </a:rPr>
                        <a:t>Delivery Team</a:t>
                      </a:r>
                      <a:endParaRPr lang="en-US" sz="1200" kern="1200" dirty="0" smtClean="0">
                        <a:solidFill>
                          <a:srgbClr val="080808"/>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80808"/>
                          </a:solidFill>
                        </a:rPr>
                        <a:t>All stakeholders via IRs</a:t>
                      </a:r>
                    </a:p>
                  </a:txBody>
                  <a:tcPr/>
                </a:tc>
              </a:tr>
            </a:tbl>
          </a:graphicData>
        </a:graphic>
      </p:graphicFrame>
      <p:sp>
        <p:nvSpPr>
          <p:cNvPr id="3" name="Title 2"/>
          <p:cNvSpPr>
            <a:spLocks noGrp="1"/>
          </p:cNvSpPr>
          <p:nvPr>
            <p:ph type="title"/>
          </p:nvPr>
        </p:nvSpPr>
        <p:spPr/>
        <p:txBody>
          <a:bodyPr/>
          <a:lstStyle/>
          <a:p>
            <a:r>
              <a:rPr lang="en-US" dirty="0"/>
              <a:t>Agile Practices Responsibilities, </a:t>
            </a:r>
            <a:r>
              <a:rPr lang="en-US" dirty="0" smtClean="0"/>
              <a:t>Cont’d.</a:t>
            </a:r>
            <a:endParaRPr lang="en-US" dirty="0"/>
          </a:p>
        </p:txBody>
      </p:sp>
    </p:spTree>
    <p:extLst>
      <p:ext uri="{BB962C8B-B14F-4D97-AF65-F5344CB8AC3E}">
        <p14:creationId xmlns:p14="http://schemas.microsoft.com/office/powerpoint/2010/main" val="2255992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0768" y="1441937"/>
            <a:ext cx="8532981" cy="5035008"/>
          </a:xfrm>
        </p:spPr>
        <p:txBody>
          <a:bodyPr/>
          <a:lstStyle/>
          <a:p>
            <a:pPr marL="0" indent="0">
              <a:buNone/>
            </a:pPr>
            <a:r>
              <a:rPr lang="en-US" sz="1600" b="1" dirty="0" smtClean="0">
                <a:solidFill>
                  <a:schemeClr val="tx2">
                    <a:lumMod val="50000"/>
                  </a:schemeClr>
                </a:solidFill>
              </a:rPr>
              <a:t>I </a:t>
            </a:r>
            <a:r>
              <a:rPr lang="en-US" sz="1600" b="1" dirty="0">
                <a:solidFill>
                  <a:schemeClr val="tx2">
                    <a:lumMod val="50000"/>
                  </a:schemeClr>
                </a:solidFill>
              </a:rPr>
              <a:t>am not familiar with the requirements and technology on the team I am asked to coach, is that a problem</a:t>
            </a:r>
            <a:r>
              <a:rPr lang="en-US" sz="1600" b="1" dirty="0" smtClean="0">
                <a:solidFill>
                  <a:schemeClr val="tx2">
                    <a:lumMod val="50000"/>
                  </a:schemeClr>
                </a:solidFill>
              </a:rPr>
              <a:t>?</a:t>
            </a:r>
            <a:r>
              <a:rPr lang="en-US" sz="1600" dirty="0">
                <a:solidFill>
                  <a:schemeClr val="tx2">
                    <a:lumMod val="50000"/>
                  </a:schemeClr>
                </a:solidFill>
              </a:rPr>
              <a:t>  </a:t>
            </a:r>
          </a:p>
          <a:p>
            <a:r>
              <a:rPr lang="en-US" sz="1600" dirty="0"/>
              <a:t>No.  Agile coaches bring process and performance expertise onto the teams.  They are not functional SMEs (subject matter experts) on the team’s work product. Coaches use the Agile Principle of building projects around motivated individuals: give them the environment they need and trust them to get the job done.  </a:t>
            </a:r>
            <a:r>
              <a:rPr lang="en-US" sz="1600" dirty="0" smtClean="0"/>
              <a:t>Agile </a:t>
            </a:r>
            <a:r>
              <a:rPr lang="en-US" sz="1600" dirty="0"/>
              <a:t>coaches bring attention to Agile Values and Principles and the Practices that can help the team achieve high performance and throughput.</a:t>
            </a:r>
          </a:p>
          <a:p>
            <a:endParaRPr lang="en-US" sz="1600" dirty="0"/>
          </a:p>
          <a:p>
            <a:pPr marL="0" indent="0">
              <a:buNone/>
            </a:pPr>
            <a:r>
              <a:rPr lang="en-US" sz="1600" b="1" dirty="0">
                <a:solidFill>
                  <a:schemeClr val="tx2">
                    <a:lumMod val="50000"/>
                  </a:schemeClr>
                </a:solidFill>
              </a:rPr>
              <a:t>How can I influence the team to achieve High Performance</a:t>
            </a:r>
            <a:r>
              <a:rPr lang="en-US" sz="1600" b="1" dirty="0" smtClean="0">
                <a:solidFill>
                  <a:schemeClr val="tx2">
                    <a:lumMod val="50000"/>
                  </a:schemeClr>
                </a:solidFill>
              </a:rPr>
              <a:t>?</a:t>
            </a:r>
            <a:endParaRPr lang="en-US" sz="1600" dirty="0">
              <a:solidFill>
                <a:schemeClr val="tx2">
                  <a:lumMod val="50000"/>
                </a:schemeClr>
              </a:solidFill>
            </a:endParaRPr>
          </a:p>
          <a:p>
            <a:r>
              <a:rPr lang="en-US" sz="1600" dirty="0"/>
              <a:t>As the team coach, you spend your time in team meetings listening to members’ interactions.  Your participation is limited to speaking aloud observations about participation in light of agility – “catching” team members doing well with agile values and principles.  You also find appropriate opportunities to discuss those observations that may have an opportunity to change to give the team dynamics closer alignment to agile values and principles</a:t>
            </a:r>
            <a:r>
              <a:rPr lang="en-US" sz="1600" dirty="0" smtClean="0"/>
              <a:t>.</a:t>
            </a:r>
            <a:endParaRPr lang="en-US" sz="1600" dirty="0"/>
          </a:p>
        </p:txBody>
      </p:sp>
      <p:sp>
        <p:nvSpPr>
          <p:cNvPr id="3" name="Title 2"/>
          <p:cNvSpPr>
            <a:spLocks noGrp="1"/>
          </p:cNvSpPr>
          <p:nvPr>
            <p:ph type="title"/>
          </p:nvPr>
        </p:nvSpPr>
        <p:spPr/>
        <p:txBody>
          <a:bodyPr/>
          <a:lstStyle/>
          <a:p>
            <a:r>
              <a:rPr lang="en-US" dirty="0" smtClean="0"/>
              <a:t>ATF FAQ</a:t>
            </a:r>
            <a:endParaRPr lang="en-US" dirty="0"/>
          </a:p>
        </p:txBody>
      </p:sp>
    </p:spTree>
    <p:extLst>
      <p:ext uri="{BB962C8B-B14F-4D97-AF65-F5344CB8AC3E}">
        <p14:creationId xmlns:p14="http://schemas.microsoft.com/office/powerpoint/2010/main" val="36732578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buNone/>
            </a:pPr>
            <a:r>
              <a:rPr lang="en-US" sz="1600" b="1" dirty="0" smtClean="0">
                <a:solidFill>
                  <a:schemeClr val="tx2">
                    <a:lumMod val="50000"/>
                  </a:schemeClr>
                </a:solidFill>
              </a:rPr>
              <a:t>How </a:t>
            </a:r>
            <a:r>
              <a:rPr lang="en-US" sz="1600" b="1" dirty="0">
                <a:solidFill>
                  <a:schemeClr val="tx2">
                    <a:lumMod val="50000"/>
                  </a:schemeClr>
                </a:solidFill>
              </a:rPr>
              <a:t>will I know when to participate aloud</a:t>
            </a:r>
            <a:r>
              <a:rPr lang="en-US" sz="1600" b="1" dirty="0" smtClean="0">
                <a:solidFill>
                  <a:schemeClr val="tx2">
                    <a:lumMod val="50000"/>
                  </a:schemeClr>
                </a:solidFill>
              </a:rPr>
              <a:t>?</a:t>
            </a:r>
            <a:r>
              <a:rPr lang="en-US" sz="1600" dirty="0" smtClean="0">
                <a:solidFill>
                  <a:schemeClr val="tx2">
                    <a:lumMod val="50000"/>
                  </a:schemeClr>
                </a:solidFill>
              </a:rPr>
              <a:t> </a:t>
            </a:r>
            <a:endParaRPr lang="en-US" sz="1600" dirty="0">
              <a:solidFill>
                <a:schemeClr val="tx2">
                  <a:lumMod val="50000"/>
                </a:schemeClr>
              </a:solidFill>
            </a:endParaRPr>
          </a:p>
          <a:p>
            <a:r>
              <a:rPr lang="en-US" sz="1600" dirty="0"/>
              <a:t>Agile training is very specific with its guidelines of when to observe, when to coach and when to teach. Agile methods, while transparent is also very disciplined in those ways.</a:t>
            </a:r>
          </a:p>
          <a:p>
            <a:pPr marL="0" indent="0">
              <a:buNone/>
            </a:pPr>
            <a:r>
              <a:rPr lang="en-US" sz="1600" dirty="0"/>
              <a:t>  </a:t>
            </a:r>
          </a:p>
          <a:p>
            <a:pPr marL="0" indent="0">
              <a:buNone/>
            </a:pPr>
            <a:r>
              <a:rPr lang="en-US" sz="1600" b="1" dirty="0">
                <a:solidFill>
                  <a:schemeClr val="tx2">
                    <a:lumMod val="50000"/>
                  </a:schemeClr>
                </a:solidFill>
              </a:rPr>
              <a:t>What if my observations are not influencing the team to be more Agile</a:t>
            </a:r>
            <a:r>
              <a:rPr lang="en-US" sz="1600" b="1" dirty="0" smtClean="0">
                <a:solidFill>
                  <a:schemeClr val="tx2">
                    <a:lumMod val="50000"/>
                  </a:schemeClr>
                </a:solidFill>
              </a:rPr>
              <a:t>?</a:t>
            </a:r>
            <a:endParaRPr lang="en-US" sz="1600" dirty="0">
              <a:solidFill>
                <a:schemeClr val="tx2">
                  <a:lumMod val="50000"/>
                </a:schemeClr>
              </a:solidFill>
            </a:endParaRPr>
          </a:p>
          <a:p>
            <a:r>
              <a:rPr lang="en-US" sz="1600" dirty="0"/>
              <a:t>Sometimes the agile coach needs to motivate the team and help the members build trust and rapport in order to help create an environment that is safe for the members to practice agile. Another significant role of an agile coach is to listen to / learn from the team members to identify their learning styles and to facilitate team building exercises and discussions which bring awareness to the value each member brings to the team in order to help ease agile adoption.  Also, going beyond observations, the agile coach interjects leading and powerful questions at appropriate times to trigger “ah hah” realizations by the team members to help them identify themselves opportunities to become more agile in their communications and actions.</a:t>
            </a:r>
          </a:p>
          <a:p>
            <a:endParaRPr lang="en-US" sz="1600" dirty="0"/>
          </a:p>
          <a:p>
            <a:endParaRPr lang="en-US" sz="1600" dirty="0"/>
          </a:p>
        </p:txBody>
      </p:sp>
      <p:sp>
        <p:nvSpPr>
          <p:cNvPr id="3" name="Title 2"/>
          <p:cNvSpPr>
            <a:spLocks noGrp="1"/>
          </p:cNvSpPr>
          <p:nvPr>
            <p:ph type="title"/>
          </p:nvPr>
        </p:nvSpPr>
        <p:spPr/>
        <p:txBody>
          <a:bodyPr/>
          <a:lstStyle/>
          <a:p>
            <a:r>
              <a:rPr lang="en-US" dirty="0" smtClean="0"/>
              <a:t>ATF FAQ, Cont’d.</a:t>
            </a:r>
            <a:endParaRPr lang="en-US" dirty="0"/>
          </a:p>
        </p:txBody>
      </p:sp>
    </p:spTree>
    <p:extLst>
      <p:ext uri="{BB962C8B-B14F-4D97-AF65-F5344CB8AC3E}">
        <p14:creationId xmlns:p14="http://schemas.microsoft.com/office/powerpoint/2010/main" val="19690558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549080" y="359391"/>
            <a:ext cx="7236200" cy="734123"/>
          </a:xfrm>
        </p:spPr>
        <p:txBody>
          <a:bodyPr/>
          <a:lstStyle/>
          <a:p>
            <a:r>
              <a:rPr lang="en-US" dirty="0" smtClean="0"/>
              <a:t>Anatomy of an ETMS Iteration</a:t>
            </a:r>
          </a:p>
        </p:txBody>
      </p:sp>
      <p:graphicFrame>
        <p:nvGraphicFramePr>
          <p:cNvPr id="3" name="Content Placeholder 3"/>
          <p:cNvGraphicFramePr>
            <a:graphicFrameLocks noGrp="1"/>
          </p:cNvGraphicFramePr>
          <p:nvPr>
            <p:ph sz="quarter" idx="10"/>
            <p:extLst>
              <p:ext uri="{D42A27DB-BD31-4B8C-83A1-F6EECF244321}">
                <p14:modId xmlns:p14="http://schemas.microsoft.com/office/powerpoint/2010/main" val="1637472926"/>
              </p:ext>
            </p:extLst>
          </p:nvPr>
        </p:nvGraphicFramePr>
        <p:xfrm>
          <a:off x="-2" y="1724343"/>
          <a:ext cx="9144003" cy="4541520"/>
        </p:xfrm>
        <a:graphic>
          <a:graphicData uri="http://schemas.openxmlformats.org/drawingml/2006/table">
            <a:tbl>
              <a:tblPr firstRow="1" bandRow="1">
                <a:tableStyleId>{85BE263C-DBD7-4A20-BB59-AAB30ACAA65A}</a:tableStyleId>
              </a:tblPr>
              <a:tblGrid>
                <a:gridCol w="822962"/>
                <a:gridCol w="839584"/>
                <a:gridCol w="831273"/>
                <a:gridCol w="831273"/>
                <a:gridCol w="831273"/>
                <a:gridCol w="831273"/>
                <a:gridCol w="831273"/>
                <a:gridCol w="831273"/>
                <a:gridCol w="831273"/>
                <a:gridCol w="831273"/>
                <a:gridCol w="831273"/>
              </a:tblGrid>
              <a:tr h="370840">
                <a:tc>
                  <a:txBody>
                    <a:bodyPr/>
                    <a:lstStyle/>
                    <a:p>
                      <a:pPr algn="ctr"/>
                      <a:r>
                        <a:rPr lang="en-US" sz="1000" dirty="0" smtClean="0"/>
                        <a:t>Skillset/ Role on team</a:t>
                      </a:r>
                      <a:endParaRPr lang="en-US" sz="1000" dirty="0"/>
                    </a:p>
                  </a:txBody>
                  <a:tcPr>
                    <a:lnR w="12700" cap="flat" cmpd="sng" algn="ctr">
                      <a:solidFill>
                        <a:schemeClr val="tx1"/>
                      </a:solidFill>
                      <a:prstDash val="solid"/>
                      <a:round/>
                      <a:headEnd type="none" w="med" len="med"/>
                      <a:tailEnd type="none" w="med" len="med"/>
                    </a:lnR>
                  </a:tcPr>
                </a:tc>
                <a:tc>
                  <a:txBody>
                    <a:bodyPr/>
                    <a:lstStyle/>
                    <a:p>
                      <a:pPr algn="ctr"/>
                      <a:r>
                        <a:rPr lang="en-US" sz="1200" dirty="0" smtClean="0"/>
                        <a:t>Day 1</a:t>
                      </a:r>
                      <a:endParaRPr lang="en-US" sz="1200" dirty="0"/>
                    </a:p>
                  </a:txBody>
                  <a:tcPr anchor="ctr">
                    <a:lnL w="12700" cap="flat" cmpd="sng" algn="ctr">
                      <a:solidFill>
                        <a:schemeClr val="tx1"/>
                      </a:solidFill>
                      <a:prstDash val="solid"/>
                      <a:round/>
                      <a:headEnd type="none" w="med" len="med"/>
                      <a:tailEnd type="none" w="med" len="med"/>
                    </a:lnL>
                  </a:tcPr>
                </a:tc>
                <a:tc>
                  <a:txBody>
                    <a:bodyPr/>
                    <a:lstStyle/>
                    <a:p>
                      <a:pPr algn="ctr"/>
                      <a:r>
                        <a:rPr lang="en-US" sz="1200" dirty="0" smtClean="0"/>
                        <a:t>Day 2</a:t>
                      </a:r>
                      <a:endParaRPr lang="en-US" sz="1200" dirty="0"/>
                    </a:p>
                  </a:txBody>
                  <a:tcPr anchor="ctr"/>
                </a:tc>
                <a:tc>
                  <a:txBody>
                    <a:bodyPr/>
                    <a:lstStyle/>
                    <a:p>
                      <a:pPr algn="ctr"/>
                      <a:r>
                        <a:rPr lang="en-US" sz="1200" dirty="0" smtClean="0"/>
                        <a:t>Day 3</a:t>
                      </a:r>
                      <a:endParaRPr lang="en-US" sz="1200" dirty="0"/>
                    </a:p>
                  </a:txBody>
                  <a:tcPr anchor="ctr"/>
                </a:tc>
                <a:tc>
                  <a:txBody>
                    <a:bodyPr/>
                    <a:lstStyle/>
                    <a:p>
                      <a:pPr algn="ctr"/>
                      <a:r>
                        <a:rPr lang="en-US" sz="1200" dirty="0" smtClean="0"/>
                        <a:t>Day 4</a:t>
                      </a:r>
                      <a:endParaRPr lang="en-US" sz="1200" dirty="0"/>
                    </a:p>
                  </a:txBody>
                  <a:tcPr anchor="ctr"/>
                </a:tc>
                <a:tc>
                  <a:txBody>
                    <a:bodyPr/>
                    <a:lstStyle/>
                    <a:p>
                      <a:pPr algn="ctr"/>
                      <a:r>
                        <a:rPr lang="en-US" sz="1200" dirty="0" smtClean="0"/>
                        <a:t>Day 5</a:t>
                      </a:r>
                      <a:endParaRPr lang="en-US" sz="1200" dirty="0"/>
                    </a:p>
                  </a:txBody>
                  <a:tcPr anchor="ctr"/>
                </a:tc>
                <a:tc>
                  <a:txBody>
                    <a:bodyPr/>
                    <a:lstStyle/>
                    <a:p>
                      <a:pPr algn="ctr"/>
                      <a:r>
                        <a:rPr lang="en-US" sz="1200" dirty="0" smtClean="0"/>
                        <a:t>Day 6</a:t>
                      </a:r>
                      <a:endParaRPr lang="en-US" sz="1200" dirty="0"/>
                    </a:p>
                  </a:txBody>
                  <a:tcPr anchor="ctr"/>
                </a:tc>
                <a:tc>
                  <a:txBody>
                    <a:bodyPr/>
                    <a:lstStyle/>
                    <a:p>
                      <a:pPr algn="ctr"/>
                      <a:r>
                        <a:rPr lang="en-US" sz="1200" dirty="0" smtClean="0"/>
                        <a:t>Day 7</a:t>
                      </a:r>
                      <a:endParaRPr lang="en-US" sz="1200" dirty="0"/>
                    </a:p>
                  </a:txBody>
                  <a:tcPr anchor="ctr"/>
                </a:tc>
                <a:tc>
                  <a:txBody>
                    <a:bodyPr/>
                    <a:lstStyle/>
                    <a:p>
                      <a:pPr algn="ctr"/>
                      <a:r>
                        <a:rPr lang="en-US" sz="1200" dirty="0" smtClean="0"/>
                        <a:t>Day 8</a:t>
                      </a:r>
                      <a:endParaRPr lang="en-US" sz="1200" dirty="0"/>
                    </a:p>
                  </a:txBody>
                  <a:tcPr anchor="ctr"/>
                </a:tc>
                <a:tc>
                  <a:txBody>
                    <a:bodyPr/>
                    <a:lstStyle/>
                    <a:p>
                      <a:pPr algn="ctr"/>
                      <a:r>
                        <a:rPr lang="en-US" sz="1200" dirty="0" smtClean="0"/>
                        <a:t>Day 9</a:t>
                      </a:r>
                      <a:endParaRPr lang="en-US" sz="1200" dirty="0"/>
                    </a:p>
                  </a:txBody>
                  <a:tcPr anchor="ctr"/>
                </a:tc>
                <a:tc>
                  <a:txBody>
                    <a:bodyPr/>
                    <a:lstStyle/>
                    <a:p>
                      <a:pPr algn="ctr"/>
                      <a:r>
                        <a:rPr lang="en-US" sz="1200" dirty="0" smtClean="0"/>
                        <a:t>Day 10</a:t>
                      </a:r>
                      <a:endParaRPr lang="en-US" sz="1200" dirty="0"/>
                    </a:p>
                  </a:txBody>
                  <a:tcPr anchor="ctr"/>
                </a:tc>
              </a:tr>
              <a:tr h="370840">
                <a:tc>
                  <a:txBody>
                    <a:bodyPr/>
                    <a:lstStyle/>
                    <a:p>
                      <a:r>
                        <a:rPr lang="en-US" sz="1000" b="1" dirty="0" smtClean="0"/>
                        <a:t>All</a:t>
                      </a:r>
                      <a:r>
                        <a:rPr lang="en-US" sz="1000" b="1" baseline="0" dirty="0" smtClean="0"/>
                        <a:t> including value team</a:t>
                      </a:r>
                      <a:endParaRPr lang="en-US" sz="1000" b="1"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accent1"/>
                          </a:solidFill>
                        </a:rPr>
                        <a:t>Iteration P</a:t>
                      </a:r>
                      <a:r>
                        <a:rPr lang="en-US" sz="800" baseline="0" dirty="0" smtClean="0">
                          <a:solidFill>
                            <a:schemeClr val="accent1"/>
                          </a:solidFill>
                        </a:rPr>
                        <a:t>lanning Meeting,</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accent1"/>
                          </a:solidFill>
                        </a:rPr>
                        <a:t>Declare</a:t>
                      </a:r>
                      <a:r>
                        <a:rPr lang="en-US" sz="800" baseline="0" dirty="0" smtClean="0">
                          <a:solidFill>
                            <a:schemeClr val="accent1"/>
                          </a:solidFill>
                        </a:rPr>
                        <a:t> </a:t>
                      </a:r>
                      <a:r>
                        <a:rPr lang="en-US" sz="800" baseline="0" smtClean="0">
                          <a:solidFill>
                            <a:schemeClr val="accent1"/>
                          </a:solidFill>
                        </a:rPr>
                        <a:t>Stories ‘ready for iteration’</a:t>
                      </a:r>
                      <a:endParaRPr lang="en-US" sz="800" dirty="0" smtClean="0">
                        <a:solidFill>
                          <a:schemeClr val="accent1"/>
                        </a:solidFill>
                      </a:endParaRPr>
                    </a:p>
                  </a:txBody>
                  <a:tcPr>
                    <a:lnL w="12700" cap="flat" cmpd="sng" algn="ctr">
                      <a:solidFill>
                        <a:schemeClr val="tx1"/>
                      </a:solidFill>
                      <a:prstDash val="solid"/>
                      <a:round/>
                      <a:headEnd type="none" w="med" len="med"/>
                      <a:tailEnd type="none" w="med" len="med"/>
                    </a:lnL>
                  </a:tcPr>
                </a:tc>
                <a:tc>
                  <a:txBody>
                    <a:bodyPr/>
                    <a:lstStyle/>
                    <a:p>
                      <a:r>
                        <a:rPr lang="en-US" sz="800" dirty="0" smtClean="0"/>
                        <a:t>Ideate,</a:t>
                      </a:r>
                      <a:r>
                        <a:rPr lang="en-US" sz="800" baseline="0" dirty="0" smtClean="0"/>
                        <a:t> Design</a:t>
                      </a:r>
                      <a:endParaRPr lang="en-US" sz="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Ideate,</a:t>
                      </a:r>
                      <a:r>
                        <a:rPr lang="en-US" sz="800" baseline="0" dirty="0" smtClean="0"/>
                        <a:t> Design</a:t>
                      </a:r>
                      <a:endParaRPr lang="en-US" sz="800" dirty="0" smtClean="0"/>
                    </a:p>
                    <a:p>
                      <a:endParaRPr lang="en-US" sz="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Ideate,</a:t>
                      </a:r>
                      <a:r>
                        <a:rPr lang="en-US" sz="800" baseline="0" dirty="0" smtClean="0"/>
                        <a:t> Design</a:t>
                      </a:r>
                      <a:endParaRPr lang="en-US" sz="800" dirty="0" smtClean="0"/>
                    </a:p>
                    <a:p>
                      <a:endParaRPr lang="en-US" sz="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Ideate,</a:t>
                      </a:r>
                      <a:r>
                        <a:rPr lang="en-US" sz="800" baseline="0" dirty="0" smtClean="0"/>
                        <a:t> Design</a:t>
                      </a:r>
                      <a:endParaRPr lang="en-US" sz="800" dirty="0" smtClean="0"/>
                    </a:p>
                  </a:txBody>
                  <a:tcPr/>
                </a:tc>
                <a:tc>
                  <a:txBody>
                    <a:bodyPr/>
                    <a:lstStyle/>
                    <a:p>
                      <a:r>
                        <a:rPr lang="en-US" sz="800" dirty="0" smtClean="0"/>
                        <a:t>Test</a:t>
                      </a:r>
                    </a:p>
                  </a:txBody>
                  <a:tcPr/>
                </a:tc>
                <a:tc>
                  <a:txBody>
                    <a:bodyPr/>
                    <a:lstStyle/>
                    <a:p>
                      <a:r>
                        <a:rPr lang="en-US" sz="800" dirty="0" smtClean="0"/>
                        <a:t>Test</a:t>
                      </a:r>
                      <a:endParaRPr lang="en-US" sz="800" dirty="0"/>
                    </a:p>
                  </a:txBody>
                  <a:tcPr/>
                </a:tc>
                <a:tc>
                  <a:txBody>
                    <a:bodyPr/>
                    <a:lstStyle/>
                    <a:p>
                      <a:r>
                        <a:rPr lang="en-US" sz="800" dirty="0" smtClean="0"/>
                        <a:t>Test,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Test,</a:t>
                      </a:r>
                      <a:r>
                        <a:rPr lang="en-US" sz="800" dirty="0" smtClean="0">
                          <a:solidFill>
                            <a:srgbClr val="FF0000"/>
                          </a:solidFill>
                        </a:rPr>
                        <a:t> Determine if</a:t>
                      </a:r>
                      <a:r>
                        <a:rPr lang="en-US" sz="800" baseline="0" dirty="0" smtClean="0">
                          <a:solidFill>
                            <a:srgbClr val="FF0000"/>
                          </a:solidFill>
                        </a:rPr>
                        <a:t> any stories not ready to deploy</a:t>
                      </a:r>
                      <a:endParaRPr lang="en-US" sz="800" dirty="0" smtClean="0">
                        <a:solidFill>
                          <a:srgbClr val="FF0000"/>
                        </a:solidFill>
                      </a:endParaRPr>
                    </a:p>
                    <a:p>
                      <a:endParaRPr lang="en-US" sz="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dirty="0" smtClean="0"/>
                        <a:t>Final Demo,</a:t>
                      </a:r>
                    </a:p>
                    <a:p>
                      <a:r>
                        <a:rPr lang="en-US" sz="700" dirty="0" smtClean="0"/>
                        <a:t>Retrospective,</a:t>
                      </a:r>
                    </a:p>
                    <a:p>
                      <a:r>
                        <a:rPr lang="en-US" sz="800" b="1" dirty="0" smtClean="0">
                          <a:solidFill>
                            <a:srgbClr val="0070C0"/>
                          </a:solidFill>
                        </a:rPr>
                        <a:t>Production Ready!</a:t>
                      </a:r>
                      <a:endParaRPr lang="en-US" sz="800" b="1" dirty="0">
                        <a:solidFill>
                          <a:srgbClr val="0070C0"/>
                        </a:solidFill>
                      </a:endParaRPr>
                    </a:p>
                  </a:txBody>
                  <a:tcPr/>
                </a:tc>
              </a:tr>
              <a:tr h="370840">
                <a:tc>
                  <a:txBody>
                    <a:bodyPr/>
                    <a:lstStyle/>
                    <a:p>
                      <a:r>
                        <a:rPr lang="en-US" sz="1000" b="1" dirty="0" smtClean="0"/>
                        <a:t>Developer</a:t>
                      </a:r>
                      <a:endParaRPr lang="en-US" sz="1000" b="1"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r>
                        <a:rPr lang="en-US" sz="800" dirty="0" smtClean="0"/>
                        <a:t>Define Tasks</a:t>
                      </a:r>
                    </a:p>
                  </a:txBody>
                  <a:tcPr>
                    <a:lnL w="12700" cap="flat" cmpd="sng" algn="ctr">
                      <a:solidFill>
                        <a:schemeClr val="tx1"/>
                      </a:solidFill>
                      <a:prstDash val="solid"/>
                      <a:round/>
                      <a:headEnd type="none" w="med" len="med"/>
                      <a:tailEnd type="none" w="med" len="med"/>
                    </a:lnL>
                  </a:tcPr>
                </a:tc>
                <a:tc>
                  <a:txBody>
                    <a:bodyPr/>
                    <a:lstStyle/>
                    <a:p>
                      <a:r>
                        <a:rPr lang="en-US" sz="800" dirty="0" smtClean="0"/>
                        <a:t>Code,</a:t>
                      </a:r>
                    </a:p>
                    <a:p>
                      <a:r>
                        <a:rPr lang="en-US" sz="800" dirty="0" smtClean="0"/>
                        <a:t>Build Junit Tests</a:t>
                      </a:r>
                    </a:p>
                  </a:txBody>
                  <a:tcPr/>
                </a:tc>
                <a:tc>
                  <a:txBody>
                    <a:bodyPr/>
                    <a:lstStyle/>
                    <a:p>
                      <a:r>
                        <a:rPr lang="en-US" sz="800" dirty="0" smtClean="0"/>
                        <a:t>Code, Refactor,</a:t>
                      </a:r>
                    </a:p>
                    <a:p>
                      <a:r>
                        <a:rPr lang="en-US" sz="800" dirty="0" smtClean="0"/>
                        <a:t>Test</a:t>
                      </a:r>
                    </a:p>
                    <a:p>
                      <a:endParaRPr lang="en-US" sz="800" dirty="0" smtClean="0"/>
                    </a:p>
                  </a:txBody>
                  <a:tcPr/>
                </a:tc>
                <a:tc>
                  <a:txBody>
                    <a:bodyPr/>
                    <a:lstStyle/>
                    <a:p>
                      <a:r>
                        <a:rPr lang="en-US" sz="800" dirty="0" smtClean="0"/>
                        <a:t>Code, Refactor,</a:t>
                      </a:r>
                    </a:p>
                    <a:p>
                      <a:r>
                        <a:rPr lang="en-US" sz="800" dirty="0" smtClean="0"/>
                        <a:t>Test</a:t>
                      </a:r>
                    </a:p>
                  </a:txBody>
                  <a:tcPr/>
                </a:tc>
                <a:tc>
                  <a:txBody>
                    <a:bodyPr/>
                    <a:lstStyle/>
                    <a:p>
                      <a:r>
                        <a:rPr lang="en-US" sz="800" dirty="0" smtClean="0"/>
                        <a:t>Code/fix,</a:t>
                      </a:r>
                    </a:p>
                    <a:p>
                      <a:r>
                        <a:rPr lang="en-US" sz="800" dirty="0" smtClean="0"/>
                        <a:t>Test</a:t>
                      </a:r>
                    </a:p>
                  </a:txBody>
                  <a:tcPr/>
                </a:tc>
                <a:tc>
                  <a:txBody>
                    <a:bodyPr/>
                    <a:lstStyle/>
                    <a:p>
                      <a:r>
                        <a:rPr lang="en-US" sz="800" dirty="0" smtClean="0"/>
                        <a:t>Code/fix,</a:t>
                      </a:r>
                    </a:p>
                    <a:p>
                      <a:r>
                        <a:rPr lang="en-US" sz="800" dirty="0" smtClean="0"/>
                        <a:t>Test</a:t>
                      </a:r>
                      <a:endParaRPr lang="en-US" sz="800" dirty="0"/>
                    </a:p>
                  </a:txBody>
                  <a:tcPr/>
                </a:tc>
                <a:tc>
                  <a:txBody>
                    <a:bodyPr/>
                    <a:lstStyle/>
                    <a:p>
                      <a:r>
                        <a:rPr lang="en-US" sz="800" dirty="0" smtClean="0"/>
                        <a:t>Code/fix,</a:t>
                      </a:r>
                    </a:p>
                    <a:p>
                      <a:r>
                        <a:rPr lang="en-US" sz="800" dirty="0" smtClean="0"/>
                        <a:t>Test,</a:t>
                      </a:r>
                    </a:p>
                    <a:p>
                      <a:r>
                        <a:rPr lang="en-US" sz="800" dirty="0" smtClean="0"/>
                        <a:t>Look-ahead</a:t>
                      </a:r>
                      <a:r>
                        <a:rPr lang="en-US" sz="800" baseline="0" dirty="0" smtClean="0"/>
                        <a:t> questions?</a:t>
                      </a:r>
                    </a:p>
                    <a:p>
                      <a:r>
                        <a:rPr lang="en-US" sz="800" baseline="0" dirty="0" smtClean="0"/>
                        <a:t>Code Reviews</a:t>
                      </a:r>
                      <a:endParaRPr lang="en-US" sz="800" dirty="0"/>
                    </a:p>
                  </a:txBody>
                  <a:tcPr/>
                </a:tc>
                <a:tc>
                  <a:txBody>
                    <a:bodyPr/>
                    <a:lstStyle/>
                    <a:p>
                      <a:r>
                        <a:rPr lang="en-US" sz="800" dirty="0" smtClean="0"/>
                        <a:t>Fix,</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Test</a:t>
                      </a:r>
                      <a:br>
                        <a:rPr lang="en-US" sz="800" dirty="0" smtClean="0"/>
                      </a:br>
                      <a:r>
                        <a:rPr lang="en-US" sz="800" dirty="0" smtClean="0"/>
                        <a:t>Look-ahead</a:t>
                      </a:r>
                      <a:r>
                        <a:rPr lang="en-US" sz="800" baseline="0" dirty="0" smtClean="0"/>
                        <a:t> questions? Code Reviews</a:t>
                      </a:r>
                      <a:endParaRPr lang="en-US" sz="800" dirty="0" smtClean="0"/>
                    </a:p>
                  </a:txBody>
                  <a:tcPr/>
                </a:tc>
                <a:tc>
                  <a:txBody>
                    <a:bodyPr/>
                    <a:lstStyle/>
                    <a:p>
                      <a:r>
                        <a:rPr lang="en-US" sz="800" dirty="0" smtClean="0"/>
                        <a:t>Fix,</a:t>
                      </a:r>
                    </a:p>
                    <a:p>
                      <a:r>
                        <a:rPr lang="en-US" sz="800" dirty="0" smtClean="0"/>
                        <a:t>Test</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Look-ahead</a:t>
                      </a:r>
                      <a:r>
                        <a:rPr lang="en-US" sz="800" baseline="0" dirty="0" smtClean="0"/>
                        <a:t> questions? Code Reviews</a:t>
                      </a:r>
                      <a:endParaRPr lang="en-US" sz="800" dirty="0" smtClean="0"/>
                    </a:p>
                  </a:txBody>
                  <a:tcPr/>
                </a:tc>
                <a:tc>
                  <a:txBody>
                    <a:bodyPr/>
                    <a:lstStyle/>
                    <a:p>
                      <a:r>
                        <a:rPr lang="en-US" sz="800" dirty="0" smtClean="0"/>
                        <a:t>Demo</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Look-ahead</a:t>
                      </a:r>
                      <a:r>
                        <a:rPr lang="en-US" sz="800" baseline="0" dirty="0" smtClean="0"/>
                        <a:t> questions?</a:t>
                      </a:r>
                      <a:endParaRPr lang="en-US" sz="800" dirty="0" smtClean="0"/>
                    </a:p>
                    <a:p>
                      <a:endParaRPr lang="en-US" sz="800" dirty="0"/>
                    </a:p>
                  </a:txBody>
                  <a:tcPr/>
                </a:tc>
              </a:tr>
              <a:tr h="370840">
                <a:tc>
                  <a:txBody>
                    <a:bodyPr/>
                    <a:lstStyle/>
                    <a:p>
                      <a:r>
                        <a:rPr lang="en-US" sz="1000" b="1" baseline="0" dirty="0" smtClean="0"/>
                        <a:t>Tester</a:t>
                      </a:r>
                      <a:endParaRPr lang="en-US" sz="1000" b="1" baseline="0" dirty="0" smtClean="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marL="0" indent="0"/>
                      <a:r>
                        <a:rPr lang="en-US" sz="800" dirty="0" smtClean="0"/>
                        <a:t>Define Tasks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Review Acceptance Test</a:t>
                      </a:r>
                      <a:r>
                        <a:rPr lang="en-US" sz="800" baseline="0" dirty="0" smtClean="0"/>
                        <a:t> Criteria</a:t>
                      </a:r>
                      <a:endParaRPr lang="en-US" sz="800" dirty="0" smtClean="0"/>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Review Acceptance Test</a:t>
                      </a:r>
                      <a:r>
                        <a:rPr lang="en-US" sz="800" baseline="0" dirty="0" smtClean="0"/>
                        <a:t> Criteria</a:t>
                      </a:r>
                      <a:endParaRPr lang="en-US" sz="800" dirty="0" smtClean="0"/>
                    </a:p>
                    <a:p>
                      <a:endParaRPr lang="en-US" sz="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Review Acceptance Test</a:t>
                      </a:r>
                      <a:r>
                        <a:rPr lang="en-US" sz="800" baseline="0" dirty="0" smtClean="0"/>
                        <a:t> Criteria</a:t>
                      </a:r>
                      <a:endParaRPr lang="en-US" sz="800" dirty="0" smtClean="0"/>
                    </a:p>
                  </a:txBody>
                  <a:tcPr/>
                </a:tc>
                <a:tc>
                  <a:txBody>
                    <a:bodyPr/>
                    <a:lstStyle/>
                    <a:p>
                      <a:r>
                        <a:rPr lang="en-US" sz="800" dirty="0" smtClean="0"/>
                        <a:t>Test</a:t>
                      </a:r>
                      <a:endParaRPr lang="en-US" sz="800" dirty="0"/>
                    </a:p>
                  </a:txBody>
                  <a:tcPr/>
                </a:tc>
                <a:tc>
                  <a:txBody>
                    <a:bodyPr/>
                    <a:lstStyle/>
                    <a:p>
                      <a:r>
                        <a:rPr lang="en-US" sz="800" dirty="0" smtClean="0"/>
                        <a:t>Test</a:t>
                      </a:r>
                      <a:endParaRPr lang="en-US" sz="800" dirty="0"/>
                    </a:p>
                  </a:txBody>
                  <a:tcPr/>
                </a:tc>
                <a:tc>
                  <a:txBody>
                    <a:bodyPr/>
                    <a:lstStyle/>
                    <a:p>
                      <a:r>
                        <a:rPr lang="en-US" sz="800" dirty="0" smtClean="0"/>
                        <a:t>Test,</a:t>
                      </a:r>
                    </a:p>
                    <a:p>
                      <a:r>
                        <a:rPr lang="en-US" sz="800" dirty="0" smtClean="0">
                          <a:solidFill>
                            <a:schemeClr val="accent1"/>
                          </a:solidFill>
                        </a:rPr>
                        <a:t>Build QA Automations</a:t>
                      </a:r>
                      <a:endParaRPr lang="en-US" sz="800" dirty="0">
                        <a:solidFill>
                          <a:schemeClr val="accent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Test,</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Build/Run QA Automations</a:t>
                      </a:r>
                    </a:p>
                    <a:p>
                      <a:endParaRPr lang="en-US" sz="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Test,</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Build/Run QA Automations</a:t>
                      </a:r>
                    </a:p>
                    <a:p>
                      <a:endParaRPr lang="en-US" sz="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Test,</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Build/Run QA Automations</a:t>
                      </a:r>
                    </a:p>
                    <a:p>
                      <a:endParaRPr lang="en-US" sz="800" dirty="0"/>
                    </a:p>
                  </a:txBody>
                  <a:tcPr/>
                </a:tc>
                <a:tc>
                  <a:txBody>
                    <a:bodyPr/>
                    <a:lstStyle/>
                    <a:p>
                      <a:r>
                        <a:rPr lang="en-US" sz="800" baseline="0" dirty="0" smtClean="0"/>
                        <a:t>Run QA Automations,</a:t>
                      </a:r>
                    </a:p>
                    <a:p>
                      <a:r>
                        <a:rPr lang="en-US" sz="800" baseline="0" dirty="0" smtClean="0"/>
                        <a:t>Demo</a:t>
                      </a:r>
                      <a:endParaRPr lang="en-US" sz="800" dirty="0"/>
                    </a:p>
                  </a:txBody>
                  <a:tcPr/>
                </a:tc>
              </a:tr>
              <a:tr h="370840">
                <a:tc>
                  <a:txBody>
                    <a:bodyPr/>
                    <a:lstStyle/>
                    <a:p>
                      <a:r>
                        <a:rPr lang="en-US" sz="1000" b="1" baseline="0" dirty="0" smtClean="0"/>
                        <a:t>VTF Proxy / VTF</a:t>
                      </a:r>
                      <a:endParaRPr lang="en-US" sz="1000" b="1" baseline="0" dirty="0" smtClean="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r>
                        <a:rPr lang="en-US" sz="800" baseline="0" dirty="0" smtClean="0"/>
                        <a:t>Present User Stories for the current Iteration at Iteration Planning</a:t>
                      </a:r>
                    </a:p>
                  </a:txBody>
                  <a:tcPr>
                    <a:lnL w="12700" cap="flat" cmpd="sng" algn="ctr">
                      <a:solidFill>
                        <a:schemeClr val="tx1"/>
                      </a:solidFill>
                      <a:prstDash val="solid"/>
                      <a:round/>
                      <a:headEnd type="none" w="med" len="med"/>
                      <a:tailEnd type="none" w="med" len="med"/>
                    </a:lnL>
                  </a:tcPr>
                </a:tc>
                <a:tc>
                  <a:txBody>
                    <a:bodyPr/>
                    <a:lstStyle/>
                    <a:p>
                      <a:r>
                        <a:rPr lang="en-US" sz="800" dirty="0" smtClean="0"/>
                        <a:t>Refine Backlog,</a:t>
                      </a:r>
                    </a:p>
                    <a:p>
                      <a:r>
                        <a:rPr lang="en-US" sz="800" dirty="0" smtClean="0"/>
                        <a:t>Analysis,</a:t>
                      </a:r>
                    </a:p>
                    <a:p>
                      <a:r>
                        <a:rPr lang="en-US" sz="800" dirty="0" smtClean="0"/>
                        <a:t>User</a:t>
                      </a:r>
                      <a:r>
                        <a:rPr lang="en-US" sz="800" baseline="0" dirty="0" smtClean="0"/>
                        <a:t> Interaction,</a:t>
                      </a:r>
                    </a:p>
                    <a:p>
                      <a:r>
                        <a:rPr lang="en-US" sz="800" baseline="0" dirty="0" smtClean="0"/>
                        <a:t>Clarifications</a:t>
                      </a:r>
                      <a:endParaRPr lang="en-US" sz="800" dirty="0" smtClean="0"/>
                    </a:p>
                  </a:txBody>
                  <a:tcPr/>
                </a:tc>
                <a:tc>
                  <a:txBody>
                    <a:bodyPr/>
                    <a:lstStyle/>
                    <a:p>
                      <a:r>
                        <a:rPr lang="en-US" sz="800" dirty="0" smtClean="0"/>
                        <a:t>Refine Backlog,</a:t>
                      </a:r>
                    </a:p>
                    <a:p>
                      <a:r>
                        <a:rPr lang="en-US" sz="800" dirty="0" smtClean="0"/>
                        <a:t>Analysis,</a:t>
                      </a:r>
                    </a:p>
                    <a:p>
                      <a:r>
                        <a:rPr lang="en-US" sz="800" dirty="0" smtClean="0"/>
                        <a:t>User</a:t>
                      </a:r>
                      <a:r>
                        <a:rPr lang="en-US" sz="800" baseline="0" dirty="0" smtClean="0"/>
                        <a:t> Interaction,</a:t>
                      </a:r>
                    </a:p>
                    <a:p>
                      <a:r>
                        <a:rPr lang="en-US" sz="800" baseline="0" dirty="0" smtClean="0"/>
                        <a:t>Clarifications</a:t>
                      </a:r>
                      <a:endParaRPr lang="en-US" sz="800" dirty="0"/>
                    </a:p>
                  </a:txBody>
                  <a:tcPr/>
                </a:tc>
                <a:tc>
                  <a:txBody>
                    <a:bodyPr/>
                    <a:lstStyle/>
                    <a:p>
                      <a:r>
                        <a:rPr lang="en-US" sz="800" dirty="0" smtClean="0"/>
                        <a:t>Refine Backlog,</a:t>
                      </a:r>
                    </a:p>
                    <a:p>
                      <a:r>
                        <a:rPr lang="en-US" sz="800" dirty="0" smtClean="0"/>
                        <a:t>Analysis,</a:t>
                      </a:r>
                    </a:p>
                    <a:p>
                      <a:r>
                        <a:rPr lang="en-US" sz="800" dirty="0" smtClean="0"/>
                        <a:t>User</a:t>
                      </a:r>
                      <a:r>
                        <a:rPr lang="en-US" sz="800" baseline="0" dirty="0" smtClean="0"/>
                        <a:t> Interaction,</a:t>
                      </a:r>
                    </a:p>
                    <a:p>
                      <a:r>
                        <a:rPr lang="en-US" sz="800" baseline="0" dirty="0" smtClean="0"/>
                        <a:t>Clarifications</a:t>
                      </a:r>
                      <a:endParaRPr lang="en-US" sz="800" dirty="0"/>
                    </a:p>
                  </a:txBody>
                  <a:tcPr/>
                </a:tc>
                <a:tc>
                  <a:txBody>
                    <a:bodyPr/>
                    <a:lstStyle/>
                    <a:p>
                      <a:r>
                        <a:rPr lang="en-US" sz="800" dirty="0" smtClean="0"/>
                        <a:t>Refine Backlog,</a:t>
                      </a:r>
                    </a:p>
                    <a:p>
                      <a:r>
                        <a:rPr lang="en-US" sz="800" dirty="0" smtClean="0"/>
                        <a:t>Analysis,</a:t>
                      </a:r>
                    </a:p>
                    <a:p>
                      <a:r>
                        <a:rPr lang="en-US" sz="800" dirty="0" smtClean="0"/>
                        <a:t>User</a:t>
                      </a:r>
                      <a:r>
                        <a:rPr lang="en-US" sz="800" baseline="0" dirty="0" smtClean="0"/>
                        <a:t> Interaction,</a:t>
                      </a:r>
                    </a:p>
                    <a:p>
                      <a:r>
                        <a:rPr lang="en-US" sz="800" baseline="0" dirty="0" smtClean="0"/>
                        <a:t>Clarifications</a:t>
                      </a:r>
                      <a:endParaRPr lang="en-US" sz="800" dirty="0"/>
                    </a:p>
                  </a:txBody>
                  <a:tcPr/>
                </a:tc>
                <a:tc>
                  <a:txBody>
                    <a:bodyPr/>
                    <a:lstStyle/>
                    <a:p>
                      <a:r>
                        <a:rPr lang="en-US" sz="800" dirty="0" smtClean="0">
                          <a:solidFill>
                            <a:srgbClr val="FF0000"/>
                          </a:solidFill>
                        </a:rPr>
                        <a:t>Facilitate</a:t>
                      </a:r>
                      <a:r>
                        <a:rPr lang="en-US" sz="800" baseline="0" dirty="0" smtClean="0">
                          <a:solidFill>
                            <a:srgbClr val="FF0000"/>
                          </a:solidFill>
                        </a:rPr>
                        <a:t> </a:t>
                      </a:r>
                      <a:r>
                        <a:rPr lang="en-US" sz="800" dirty="0" smtClean="0">
                          <a:solidFill>
                            <a:srgbClr val="FF0000"/>
                          </a:solidFill>
                        </a:rPr>
                        <a:t>Look-Ahead</a:t>
                      </a:r>
                      <a:r>
                        <a:rPr lang="en-US" sz="800" baseline="0" dirty="0" smtClean="0">
                          <a:solidFill>
                            <a:srgbClr val="FF0000"/>
                          </a:solidFill>
                        </a:rPr>
                        <a:t> Meeting</a:t>
                      </a:r>
                      <a:endParaRPr lang="en-US" sz="800" dirty="0" smtClean="0">
                        <a:solidFill>
                          <a:srgbClr val="FF0000"/>
                        </a:solidFill>
                      </a:endParaRPr>
                    </a:p>
                  </a:txBody>
                  <a:tcPr/>
                </a:tc>
                <a:tc>
                  <a:txBody>
                    <a:bodyPr/>
                    <a:lstStyle/>
                    <a:p>
                      <a:r>
                        <a:rPr lang="en-US" sz="800" dirty="0" smtClean="0"/>
                        <a:t>Refine Backlog,</a:t>
                      </a:r>
                    </a:p>
                    <a:p>
                      <a:r>
                        <a:rPr lang="en-US" sz="800" dirty="0" smtClean="0"/>
                        <a:t>Analysis,</a:t>
                      </a:r>
                    </a:p>
                    <a:p>
                      <a:r>
                        <a:rPr lang="en-US" sz="800" dirty="0" smtClean="0"/>
                        <a:t>User</a:t>
                      </a:r>
                      <a:r>
                        <a:rPr lang="en-US" sz="800" baseline="0" dirty="0" smtClean="0"/>
                        <a:t> Interaction,</a:t>
                      </a:r>
                    </a:p>
                    <a:p>
                      <a:r>
                        <a:rPr lang="en-US" sz="800" baseline="0" dirty="0" smtClean="0"/>
                        <a:t>Clarifications</a:t>
                      </a:r>
                      <a:endParaRPr lang="en-US" sz="800" dirty="0"/>
                    </a:p>
                  </a:txBody>
                  <a:tcPr/>
                </a:tc>
                <a:tc>
                  <a:txBody>
                    <a:bodyPr/>
                    <a:lstStyle/>
                    <a:p>
                      <a:r>
                        <a:rPr lang="en-US" sz="800" dirty="0" smtClean="0"/>
                        <a:t>Refine Backlog,</a:t>
                      </a:r>
                    </a:p>
                    <a:p>
                      <a:r>
                        <a:rPr lang="en-US" sz="800" dirty="0" smtClean="0"/>
                        <a:t>Analysis,</a:t>
                      </a:r>
                    </a:p>
                    <a:p>
                      <a:r>
                        <a:rPr lang="en-US" sz="800" dirty="0" smtClean="0"/>
                        <a:t>User</a:t>
                      </a:r>
                      <a:r>
                        <a:rPr lang="en-US" sz="800" baseline="0" dirty="0" smtClean="0"/>
                        <a:t> Interaction,</a:t>
                      </a:r>
                    </a:p>
                    <a:p>
                      <a:endParaRPr lang="en-US" sz="800" baseline="0" dirty="0" smtClean="0"/>
                    </a:p>
                  </a:txBody>
                  <a:tcPr/>
                </a:tc>
                <a:tc>
                  <a:txBody>
                    <a:bodyPr/>
                    <a:lstStyle/>
                    <a:p>
                      <a:r>
                        <a:rPr lang="en-US" sz="800" dirty="0" smtClean="0"/>
                        <a:t>Refine Backlog,</a:t>
                      </a:r>
                    </a:p>
                    <a:p>
                      <a:r>
                        <a:rPr lang="en-US" sz="800" dirty="0" smtClean="0"/>
                        <a:t>Analysis,</a:t>
                      </a:r>
                    </a:p>
                    <a:p>
                      <a:r>
                        <a:rPr lang="en-US" sz="800" dirty="0" smtClean="0"/>
                        <a:t>User</a:t>
                      </a:r>
                      <a:r>
                        <a:rPr lang="en-US" sz="800" baseline="0" dirty="0" smtClean="0"/>
                        <a:t> Interaction,</a:t>
                      </a:r>
                    </a:p>
                    <a:p>
                      <a:endParaRPr lang="en-US" sz="800" baseline="0" dirty="0" smtClean="0"/>
                    </a:p>
                  </a:txBody>
                  <a:tcPr/>
                </a:tc>
                <a:tc>
                  <a:txBody>
                    <a:bodyPr/>
                    <a:lstStyle/>
                    <a:p>
                      <a:r>
                        <a:rPr lang="en-US" sz="800" dirty="0" smtClean="0">
                          <a:solidFill>
                            <a:schemeClr val="accent1"/>
                          </a:solidFill>
                        </a:rPr>
                        <a:t>Confirm Production Ready,</a:t>
                      </a:r>
                    </a:p>
                    <a:p>
                      <a:r>
                        <a:rPr lang="en-US" sz="800" dirty="0" smtClean="0">
                          <a:solidFill>
                            <a:schemeClr val="accent1"/>
                          </a:solidFill>
                        </a:rPr>
                        <a:t>Facilitates</a:t>
                      </a:r>
                      <a:r>
                        <a:rPr lang="en-US" sz="800" baseline="0" dirty="0" smtClean="0">
                          <a:solidFill>
                            <a:schemeClr val="accent1"/>
                          </a:solidFill>
                        </a:rPr>
                        <a:t> Demo</a:t>
                      </a:r>
                      <a:endParaRPr lang="en-US" sz="800" dirty="0">
                        <a:solidFill>
                          <a:schemeClr val="accent1"/>
                        </a:solidFill>
                      </a:endParaRPr>
                    </a:p>
                  </a:txBody>
                  <a:tcPr/>
                </a:tc>
              </a:tr>
              <a:tr h="370840">
                <a:tc>
                  <a:txBody>
                    <a:bodyPr/>
                    <a:lstStyle/>
                    <a:p>
                      <a:r>
                        <a:rPr lang="en-US" sz="1000" b="1" dirty="0" smtClean="0"/>
                        <a:t>ATF</a:t>
                      </a:r>
                      <a:endParaRPr lang="en-US" sz="1000" b="1" dirty="0">
                        <a:solidFill>
                          <a:schemeClr val="bg1"/>
                        </a:solidFill>
                      </a:endParaRPr>
                    </a:p>
                  </a:txBody>
                  <a:tcPr anchor="ctr">
                    <a:lnR w="12700" cap="flat" cmpd="sng" algn="ctr">
                      <a:solidFill>
                        <a:schemeClr val="tx1"/>
                      </a:solidFill>
                      <a:prstDash val="solid"/>
                      <a:round/>
                      <a:headEnd type="none" w="med" len="med"/>
                      <a:tailEnd type="none" w="med" len="med"/>
                    </a:lnR>
                  </a:tcPr>
                </a:tc>
                <a:tc>
                  <a:txBody>
                    <a:bodyPr/>
                    <a:lstStyle/>
                    <a:p>
                      <a:pPr marL="0" indent="0">
                        <a:buFont typeface="Arial" panose="020B0604020202020204" pitchFamily="34" charset="0"/>
                        <a:buNone/>
                      </a:pPr>
                      <a:r>
                        <a:rPr lang="en-US" sz="800" baseline="0" dirty="0" smtClean="0"/>
                        <a:t>Facilitates Iteration Planning meeting,</a:t>
                      </a:r>
                    </a:p>
                    <a:p>
                      <a:pPr marL="0" indent="0">
                        <a:buFont typeface="Arial" panose="020B0604020202020204" pitchFamily="34" charset="0"/>
                        <a:buNone/>
                      </a:pPr>
                      <a:endParaRPr lang="en-US" sz="800" baseline="0" dirty="0" smtClean="0"/>
                    </a:p>
                    <a:p>
                      <a:pPr marL="0" indent="0">
                        <a:buFont typeface="Arial" panose="020B0604020202020204" pitchFamily="34" charset="0"/>
                        <a:buNone/>
                      </a:pPr>
                      <a:r>
                        <a:rPr lang="en-US" sz="800" baseline="0" dirty="0" smtClean="0"/>
                        <a:t>Agile Coaching</a:t>
                      </a: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dirty="0" smtClean="0"/>
                        <a:t>Facilitates </a:t>
                      </a:r>
                      <a:r>
                        <a:rPr lang="en-US" sz="800" baseline="0" dirty="0" smtClean="0"/>
                        <a:t>daily standup,</a:t>
                      </a:r>
                    </a:p>
                    <a:p>
                      <a:pPr marL="0" indent="0">
                        <a:buFont typeface="Arial" panose="020B0604020202020204" pitchFamily="34" charset="0"/>
                        <a:buNone/>
                      </a:pPr>
                      <a:r>
                        <a:rPr lang="en-US" sz="800" dirty="0" smtClean="0"/>
                        <a:t>Report</a:t>
                      </a:r>
                      <a:r>
                        <a:rPr lang="en-US" sz="800" baseline="0" dirty="0" smtClean="0"/>
                        <a:t> on progress,</a:t>
                      </a:r>
                    </a:p>
                    <a:p>
                      <a:pPr marL="0" indent="0">
                        <a:buFont typeface="Arial" panose="020B0604020202020204" pitchFamily="34" charset="0"/>
                        <a:buNone/>
                      </a:pPr>
                      <a:endParaRPr lang="en-US" sz="800" baseline="0" dirty="0" smtClean="0"/>
                    </a:p>
                    <a:p>
                      <a:pPr marL="0" indent="0">
                        <a:buFont typeface="Arial" panose="020B0604020202020204" pitchFamily="34" charset="0"/>
                        <a:buNone/>
                      </a:pPr>
                      <a:r>
                        <a:rPr lang="en-US" sz="800" baseline="0" dirty="0" smtClean="0"/>
                        <a:t>Agile Coaching</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dirty="0" smtClean="0"/>
                        <a:t>Facilitates </a:t>
                      </a:r>
                      <a:r>
                        <a:rPr lang="en-US" sz="800" baseline="0" dirty="0" smtClean="0"/>
                        <a:t>daily standup,</a:t>
                      </a:r>
                    </a:p>
                    <a:p>
                      <a:pPr marL="0" indent="0">
                        <a:buFont typeface="Arial" panose="020B0604020202020204" pitchFamily="34" charset="0"/>
                        <a:buNone/>
                      </a:pPr>
                      <a:r>
                        <a:rPr lang="en-US" sz="800" dirty="0" smtClean="0"/>
                        <a:t>Report</a:t>
                      </a:r>
                      <a:r>
                        <a:rPr lang="en-US" sz="800" baseline="0" dirty="0" smtClean="0"/>
                        <a:t> on progress,</a:t>
                      </a:r>
                    </a:p>
                    <a:p>
                      <a:pPr marL="0" indent="0">
                        <a:buFont typeface="Arial" panose="020B0604020202020204" pitchFamily="34" charset="0"/>
                        <a:buNone/>
                      </a:pPr>
                      <a:endParaRPr lang="en-US" sz="800" baseline="0" dirty="0" smtClean="0"/>
                    </a:p>
                    <a:p>
                      <a:pPr marL="0" indent="0">
                        <a:buFont typeface="Arial" panose="020B0604020202020204" pitchFamily="34" charset="0"/>
                        <a:buNone/>
                      </a:pPr>
                      <a:r>
                        <a:rPr lang="en-US" sz="800" baseline="0" dirty="0" smtClean="0"/>
                        <a:t>Agile Coaching</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dirty="0" smtClean="0"/>
                        <a:t>Facilitates </a:t>
                      </a:r>
                      <a:r>
                        <a:rPr lang="en-US" sz="800" baseline="0" dirty="0" smtClean="0"/>
                        <a:t>daily standup,</a:t>
                      </a:r>
                    </a:p>
                    <a:p>
                      <a:pPr marL="0" indent="0">
                        <a:buFont typeface="Arial" panose="020B0604020202020204" pitchFamily="34" charset="0"/>
                        <a:buNone/>
                      </a:pPr>
                      <a:r>
                        <a:rPr lang="en-US" sz="800" dirty="0" smtClean="0"/>
                        <a:t>Report</a:t>
                      </a:r>
                      <a:r>
                        <a:rPr lang="en-US" sz="800" baseline="0" dirty="0" smtClean="0"/>
                        <a:t> on progress,</a:t>
                      </a:r>
                    </a:p>
                    <a:p>
                      <a:pPr marL="0" indent="0">
                        <a:buFont typeface="Arial" panose="020B0604020202020204" pitchFamily="34" charset="0"/>
                        <a:buNone/>
                      </a:pPr>
                      <a:endParaRPr lang="en-US" sz="800" baseline="0" dirty="0" smtClean="0"/>
                    </a:p>
                    <a:p>
                      <a:pPr marL="0" indent="0">
                        <a:buFont typeface="Arial" panose="020B0604020202020204" pitchFamily="34" charset="0"/>
                        <a:buNone/>
                      </a:pPr>
                      <a:r>
                        <a:rPr lang="en-US" sz="800" baseline="0" dirty="0" smtClean="0"/>
                        <a:t>Agile Coaching</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dirty="0" smtClean="0"/>
                        <a:t>Facilitates </a:t>
                      </a:r>
                      <a:r>
                        <a:rPr lang="en-US" sz="800" baseline="0" dirty="0" smtClean="0"/>
                        <a:t>daily standup,</a:t>
                      </a:r>
                    </a:p>
                    <a:p>
                      <a:pPr marL="0" indent="0">
                        <a:buFont typeface="Arial" panose="020B0604020202020204" pitchFamily="34" charset="0"/>
                        <a:buNone/>
                      </a:pPr>
                      <a:r>
                        <a:rPr lang="en-US" sz="800" dirty="0" smtClean="0"/>
                        <a:t>Report</a:t>
                      </a:r>
                      <a:r>
                        <a:rPr lang="en-US" sz="800" baseline="0" dirty="0" smtClean="0"/>
                        <a:t> on progress,</a:t>
                      </a:r>
                    </a:p>
                    <a:p>
                      <a:pPr marL="0" indent="0">
                        <a:buFont typeface="Arial" panose="020B0604020202020204" pitchFamily="34" charset="0"/>
                        <a:buNone/>
                      </a:pPr>
                      <a:endParaRPr lang="en-US" sz="800" baseline="0" dirty="0" smtClean="0"/>
                    </a:p>
                    <a:p>
                      <a:pPr marL="0" indent="0">
                        <a:buFont typeface="Arial" panose="020B0604020202020204" pitchFamily="34" charset="0"/>
                        <a:buNone/>
                      </a:pPr>
                      <a:r>
                        <a:rPr lang="en-US" sz="800" baseline="0" dirty="0" smtClean="0"/>
                        <a:t>Agile Coaching</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dirty="0" smtClean="0"/>
                        <a:t>Facilitates </a:t>
                      </a:r>
                      <a:r>
                        <a:rPr lang="en-US" sz="800" baseline="0" dirty="0" smtClean="0"/>
                        <a:t>daily standup,</a:t>
                      </a:r>
                    </a:p>
                    <a:p>
                      <a:pPr marL="0" indent="0">
                        <a:buFont typeface="Arial" panose="020B0604020202020204" pitchFamily="34" charset="0"/>
                        <a:buNone/>
                      </a:pPr>
                      <a:r>
                        <a:rPr lang="en-US" sz="800" dirty="0" smtClean="0"/>
                        <a:t>Report</a:t>
                      </a:r>
                      <a:r>
                        <a:rPr lang="en-US" sz="800" baseline="0" dirty="0" smtClean="0"/>
                        <a:t> on progress,</a:t>
                      </a:r>
                    </a:p>
                    <a:p>
                      <a:pPr marL="0" indent="0">
                        <a:buFont typeface="Arial" panose="020B0604020202020204" pitchFamily="34" charset="0"/>
                        <a:buNone/>
                      </a:pPr>
                      <a:endParaRPr lang="en-US" sz="800" baseline="0" dirty="0" smtClean="0"/>
                    </a:p>
                    <a:p>
                      <a:pPr marL="0" indent="0">
                        <a:buFont typeface="Arial" panose="020B0604020202020204" pitchFamily="34" charset="0"/>
                        <a:buNone/>
                      </a:pPr>
                      <a:r>
                        <a:rPr lang="en-US" sz="800" baseline="0" dirty="0" smtClean="0"/>
                        <a:t>Agile Coaching</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dirty="0" smtClean="0"/>
                        <a:t>Facilitates </a:t>
                      </a:r>
                      <a:r>
                        <a:rPr lang="en-US" sz="800" baseline="0" dirty="0" smtClean="0"/>
                        <a:t>daily standup,</a:t>
                      </a:r>
                    </a:p>
                    <a:p>
                      <a:pPr marL="0" indent="0">
                        <a:buFont typeface="Arial" panose="020B0604020202020204" pitchFamily="34" charset="0"/>
                        <a:buNone/>
                      </a:pPr>
                      <a:r>
                        <a:rPr lang="en-US" sz="800" dirty="0" smtClean="0"/>
                        <a:t>Report</a:t>
                      </a:r>
                      <a:r>
                        <a:rPr lang="en-US" sz="800" baseline="0" dirty="0" smtClean="0"/>
                        <a:t> on progress,</a:t>
                      </a:r>
                    </a:p>
                    <a:p>
                      <a:pPr marL="0" indent="0">
                        <a:buFont typeface="Arial" panose="020B0604020202020204" pitchFamily="34" charset="0"/>
                        <a:buNone/>
                      </a:pPr>
                      <a:endParaRPr lang="en-US" sz="800" baseline="0" dirty="0" smtClean="0"/>
                    </a:p>
                    <a:p>
                      <a:pPr marL="0" indent="0">
                        <a:buFont typeface="Arial" panose="020B0604020202020204" pitchFamily="34" charset="0"/>
                        <a:buNone/>
                      </a:pPr>
                      <a:r>
                        <a:rPr lang="en-US" sz="800" baseline="0" dirty="0" smtClean="0"/>
                        <a:t>Agile Coaching</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dirty="0" smtClean="0"/>
                        <a:t>Facilitates </a:t>
                      </a:r>
                      <a:r>
                        <a:rPr lang="en-US" sz="800" baseline="0" dirty="0" smtClean="0"/>
                        <a:t>daily standup,</a:t>
                      </a:r>
                    </a:p>
                    <a:p>
                      <a:pPr marL="0" indent="0">
                        <a:buFont typeface="Arial" panose="020B0604020202020204" pitchFamily="34" charset="0"/>
                        <a:buNone/>
                      </a:pPr>
                      <a:r>
                        <a:rPr lang="en-US" sz="800" dirty="0" smtClean="0"/>
                        <a:t>Report</a:t>
                      </a:r>
                      <a:r>
                        <a:rPr lang="en-US" sz="800" baseline="0" dirty="0" smtClean="0"/>
                        <a:t> on progress,</a:t>
                      </a:r>
                    </a:p>
                    <a:p>
                      <a:pPr marL="0" indent="0">
                        <a:buFont typeface="Arial" panose="020B0604020202020204" pitchFamily="34" charset="0"/>
                        <a:buNone/>
                      </a:pPr>
                      <a:endParaRPr lang="en-US" sz="800" baseline="0" dirty="0" smtClean="0"/>
                    </a:p>
                    <a:p>
                      <a:pPr marL="0" indent="0">
                        <a:buFont typeface="Arial" panose="020B0604020202020204" pitchFamily="34" charset="0"/>
                        <a:buNone/>
                      </a:pPr>
                      <a:r>
                        <a:rPr lang="en-US" sz="800" baseline="0" dirty="0" smtClean="0"/>
                        <a:t>Agile Coaching</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dirty="0" smtClean="0"/>
                        <a:t>Facilitates </a:t>
                      </a:r>
                      <a:r>
                        <a:rPr lang="en-US" sz="800" baseline="0" dirty="0" smtClean="0"/>
                        <a:t>daily standup,</a:t>
                      </a:r>
                    </a:p>
                    <a:p>
                      <a:pPr marL="0" indent="0">
                        <a:buFont typeface="Arial" panose="020B0604020202020204" pitchFamily="34" charset="0"/>
                        <a:buNone/>
                      </a:pPr>
                      <a:r>
                        <a:rPr lang="en-US" sz="800" dirty="0" smtClean="0"/>
                        <a:t>Report</a:t>
                      </a:r>
                      <a:r>
                        <a:rPr lang="en-US" sz="800" baseline="0" dirty="0" smtClean="0"/>
                        <a:t> on progress,</a:t>
                      </a:r>
                    </a:p>
                    <a:p>
                      <a:pPr marL="0" indent="0">
                        <a:buFont typeface="Arial" panose="020B0604020202020204" pitchFamily="34" charset="0"/>
                        <a:buNone/>
                      </a:pPr>
                      <a:endParaRPr lang="en-US" sz="800" baseline="0" dirty="0" smtClean="0"/>
                    </a:p>
                    <a:p>
                      <a:pPr marL="0" indent="0">
                        <a:buFont typeface="Arial" panose="020B0604020202020204" pitchFamily="34" charset="0"/>
                        <a:buNone/>
                      </a:pPr>
                      <a:r>
                        <a:rPr lang="en-US" sz="800" baseline="0" dirty="0" smtClean="0"/>
                        <a:t>Agile Coaching</a:t>
                      </a:r>
                    </a:p>
                  </a:txBody>
                  <a:tcPr/>
                </a:tc>
                <a:tc>
                  <a:txBody>
                    <a:bodyPr/>
                    <a:lstStyle/>
                    <a:p>
                      <a:pPr marL="0" indent="0">
                        <a:buFont typeface="Arial" panose="020B0604020202020204" pitchFamily="34" charset="0"/>
                        <a:buNone/>
                      </a:pPr>
                      <a:r>
                        <a:rPr lang="en-US" sz="700" dirty="0" smtClean="0">
                          <a:solidFill>
                            <a:srgbClr val="FF0000"/>
                          </a:solidFill>
                        </a:rPr>
                        <a:t>Facilitate Retrospective</a:t>
                      </a:r>
                      <a:r>
                        <a:rPr lang="en-US" sz="700" baseline="0" dirty="0" smtClean="0">
                          <a:solidFill>
                            <a:srgbClr val="FF0000"/>
                          </a:solidFill>
                        </a:rPr>
                        <a:t>,</a:t>
                      </a:r>
                    </a:p>
                    <a:p>
                      <a:pPr marL="0" indent="0">
                        <a:buFont typeface="Arial" panose="020B0604020202020204" pitchFamily="34" charset="0"/>
                        <a:buNone/>
                      </a:pPr>
                      <a:endParaRPr lang="en-US" sz="700" b="0" dirty="0"/>
                    </a:p>
                  </a:txBody>
                  <a:tcPr/>
                </a:tc>
              </a:tr>
            </a:tbl>
          </a:graphicData>
        </a:graphic>
      </p:graphicFrame>
      <p:sp>
        <p:nvSpPr>
          <p:cNvPr id="4" name="Right Arrow 3"/>
          <p:cNvSpPr/>
          <p:nvPr/>
        </p:nvSpPr>
        <p:spPr>
          <a:xfrm rot="16200000">
            <a:off x="7814310" y="6124893"/>
            <a:ext cx="358140" cy="411480"/>
          </a:xfrm>
          <a:prstGeom prst="rightArrow">
            <a:avLst/>
          </a:prstGeom>
          <a:solidFill>
            <a:schemeClr val="accent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490678" y="6509703"/>
            <a:ext cx="1005403" cy="230832"/>
          </a:xfrm>
          <a:prstGeom prst="rect">
            <a:avLst/>
          </a:prstGeom>
          <a:noFill/>
        </p:spPr>
        <p:txBody>
          <a:bodyPr wrap="none" rtlCol="0">
            <a:spAutoFit/>
          </a:bodyPr>
          <a:lstStyle/>
          <a:p>
            <a:r>
              <a:rPr lang="en-US" sz="900" b="1" dirty="0" smtClean="0">
                <a:solidFill>
                  <a:schemeClr val="accent1"/>
                </a:solidFill>
              </a:rPr>
              <a:t>CODE FREEZE</a:t>
            </a:r>
            <a:endParaRPr lang="en-US" sz="900" b="1" dirty="0">
              <a:solidFill>
                <a:schemeClr val="accent1"/>
              </a:solidFill>
            </a:endParaRPr>
          </a:p>
        </p:txBody>
      </p:sp>
      <p:sp>
        <p:nvSpPr>
          <p:cNvPr id="6" name="Right Arrow 5"/>
          <p:cNvSpPr/>
          <p:nvPr/>
        </p:nvSpPr>
        <p:spPr>
          <a:xfrm rot="5400000">
            <a:off x="7745730" y="1474635"/>
            <a:ext cx="358140" cy="411480"/>
          </a:xfrm>
          <a:prstGeom prst="rightArrow">
            <a:avLst/>
          </a:prstGeom>
          <a:solidFill>
            <a:schemeClr val="accent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92814" y="1270473"/>
            <a:ext cx="1005403" cy="230832"/>
          </a:xfrm>
          <a:prstGeom prst="rect">
            <a:avLst/>
          </a:prstGeom>
          <a:noFill/>
        </p:spPr>
        <p:txBody>
          <a:bodyPr wrap="none" rtlCol="0">
            <a:spAutoFit/>
          </a:bodyPr>
          <a:lstStyle/>
          <a:p>
            <a:r>
              <a:rPr lang="en-US" sz="900" b="1" dirty="0" smtClean="0">
                <a:solidFill>
                  <a:schemeClr val="accent1"/>
                </a:solidFill>
              </a:rPr>
              <a:t>CODE FREEZE</a:t>
            </a:r>
            <a:endParaRPr lang="en-US" sz="900" b="1" dirty="0">
              <a:solidFill>
                <a:schemeClr val="accent1"/>
              </a:solidFill>
            </a:endParaRPr>
          </a:p>
        </p:txBody>
      </p:sp>
    </p:spTree>
    <p:extLst>
      <p:ext uri="{BB962C8B-B14F-4D97-AF65-F5344CB8AC3E}">
        <p14:creationId xmlns:p14="http://schemas.microsoft.com/office/powerpoint/2010/main" val="213018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The Agile Framework?</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313" t="7814" r="6191" b="1249"/>
          <a:stretch/>
        </p:blipFill>
        <p:spPr bwMode="auto">
          <a:xfrm>
            <a:off x="1506897" y="1400238"/>
            <a:ext cx="6079608" cy="5218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ular Callout 3"/>
          <p:cNvSpPr/>
          <p:nvPr/>
        </p:nvSpPr>
        <p:spPr>
          <a:xfrm>
            <a:off x="236136" y="1420335"/>
            <a:ext cx="914400" cy="612648"/>
          </a:xfrm>
          <a:prstGeom prst="wedgeRoundRectCallout">
            <a:avLst>
              <a:gd name="adj1" fmla="val 163782"/>
              <a:gd name="adj2" fmla="val 137947"/>
              <a:gd name="adj3" fmla="val 16667"/>
            </a:avLst>
          </a:prstGeom>
          <a:solidFill>
            <a:schemeClr val="accent3">
              <a:lumMod val="60000"/>
              <a:lumOff val="4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10000"/>
                  </a:schemeClr>
                </a:solidFill>
              </a:rPr>
              <a:t>VTF</a:t>
            </a:r>
            <a:endParaRPr lang="en-US" dirty="0">
              <a:solidFill>
                <a:schemeClr val="tx2">
                  <a:lumMod val="10000"/>
                </a:schemeClr>
              </a:solidFill>
            </a:endParaRPr>
          </a:p>
        </p:txBody>
      </p:sp>
      <p:sp>
        <p:nvSpPr>
          <p:cNvPr id="7" name="Rounded Rectangular Callout 6"/>
          <p:cNvSpPr/>
          <p:nvPr/>
        </p:nvSpPr>
        <p:spPr>
          <a:xfrm>
            <a:off x="236136" y="2256023"/>
            <a:ext cx="914400" cy="612648"/>
          </a:xfrm>
          <a:prstGeom prst="wedgeRoundRectCallout">
            <a:avLst>
              <a:gd name="adj1" fmla="val 165980"/>
              <a:gd name="adj2" fmla="val 51019"/>
              <a:gd name="adj3" fmla="val 16667"/>
            </a:avLst>
          </a:prstGeom>
          <a:solidFill>
            <a:schemeClr val="accent3">
              <a:lumMod val="60000"/>
              <a:lumOff val="4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10000"/>
                  </a:schemeClr>
                </a:solidFill>
              </a:rPr>
              <a:t>A</a:t>
            </a:r>
            <a:r>
              <a:rPr lang="en-US" dirty="0" smtClean="0">
                <a:solidFill>
                  <a:schemeClr val="tx2">
                    <a:lumMod val="10000"/>
                  </a:schemeClr>
                </a:solidFill>
              </a:rPr>
              <a:t>TF</a:t>
            </a:r>
            <a:endParaRPr lang="en-US" dirty="0">
              <a:solidFill>
                <a:schemeClr val="tx2">
                  <a:lumMod val="10000"/>
                </a:schemeClr>
              </a:solidFill>
            </a:endParaRPr>
          </a:p>
        </p:txBody>
      </p:sp>
      <p:sp>
        <p:nvSpPr>
          <p:cNvPr id="8" name="Rounded Rectangular Callout 7"/>
          <p:cNvSpPr/>
          <p:nvPr/>
        </p:nvSpPr>
        <p:spPr>
          <a:xfrm>
            <a:off x="2969286" y="3281272"/>
            <a:ext cx="914400" cy="612648"/>
          </a:xfrm>
          <a:prstGeom prst="wedgeRoundRectCallout">
            <a:avLst>
              <a:gd name="adj1" fmla="val 175870"/>
              <a:gd name="adj2" fmla="val 137946"/>
              <a:gd name="adj3" fmla="val 16667"/>
            </a:avLst>
          </a:prstGeom>
          <a:solidFill>
            <a:schemeClr val="accent3">
              <a:lumMod val="60000"/>
              <a:lumOff val="4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10000"/>
                  </a:schemeClr>
                </a:solidFill>
              </a:rPr>
              <a:t>Sprint </a:t>
            </a:r>
            <a:r>
              <a:rPr lang="en-US" sz="1200" dirty="0" smtClean="0">
                <a:solidFill>
                  <a:schemeClr val="tx2">
                    <a:lumMod val="10000"/>
                  </a:schemeClr>
                </a:solidFill>
                <a:sym typeface="Wingdings" panose="05000000000000000000" pitchFamily="2" charset="2"/>
              </a:rPr>
              <a:t></a:t>
            </a:r>
            <a:br>
              <a:rPr lang="en-US" sz="1200" dirty="0" smtClean="0">
                <a:solidFill>
                  <a:schemeClr val="tx2">
                    <a:lumMod val="10000"/>
                  </a:schemeClr>
                </a:solidFill>
                <a:sym typeface="Wingdings" panose="05000000000000000000" pitchFamily="2" charset="2"/>
              </a:rPr>
            </a:br>
            <a:r>
              <a:rPr lang="en-US" sz="1200" dirty="0" smtClean="0">
                <a:solidFill>
                  <a:schemeClr val="tx2">
                    <a:lumMod val="10000"/>
                  </a:schemeClr>
                </a:solidFill>
              </a:rPr>
              <a:t>Iteration</a:t>
            </a:r>
            <a:endParaRPr lang="en-US" sz="1200" dirty="0">
              <a:solidFill>
                <a:schemeClr val="tx2">
                  <a:lumMod val="10000"/>
                </a:schemeClr>
              </a:solidFill>
            </a:endParaRPr>
          </a:p>
        </p:txBody>
      </p:sp>
      <p:sp>
        <p:nvSpPr>
          <p:cNvPr id="9" name="Rounded Rectangular Callout 8"/>
          <p:cNvSpPr/>
          <p:nvPr/>
        </p:nvSpPr>
        <p:spPr>
          <a:xfrm>
            <a:off x="7129305" y="1524485"/>
            <a:ext cx="914400" cy="612648"/>
          </a:xfrm>
          <a:prstGeom prst="wedgeRoundRectCallout">
            <a:avLst>
              <a:gd name="adj1" fmla="val -191163"/>
              <a:gd name="adj2" fmla="val 119905"/>
              <a:gd name="adj3" fmla="val 16667"/>
            </a:avLst>
          </a:prstGeom>
          <a:solidFill>
            <a:schemeClr val="accent3">
              <a:lumMod val="60000"/>
              <a:lumOff val="4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10000"/>
                  </a:schemeClr>
                </a:solidFill>
              </a:rPr>
              <a:t>DTP</a:t>
            </a:r>
            <a:endParaRPr lang="en-US" sz="1200" dirty="0">
              <a:solidFill>
                <a:schemeClr val="tx2">
                  <a:lumMod val="10000"/>
                </a:schemeClr>
              </a:solidFill>
            </a:endParaRPr>
          </a:p>
        </p:txBody>
      </p:sp>
    </p:spTree>
    <p:extLst>
      <p:ext uri="{BB962C8B-B14F-4D97-AF65-F5344CB8AC3E}">
        <p14:creationId xmlns:p14="http://schemas.microsoft.com/office/powerpoint/2010/main" val="1988808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28600" y="5478517"/>
            <a:ext cx="8086725" cy="569217"/>
          </a:xfrm>
          <a:prstGeom prst="rect">
            <a:avLst/>
          </a:prstGeom>
          <a:solidFill>
            <a:schemeClr val="accent1">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solidFill>
                  <a:schemeClr val="tx1"/>
                </a:solidFill>
              </a:rPr>
              <a:t>What’s In A Name</a:t>
            </a:r>
            <a:r>
              <a:rPr lang="en-US" dirty="0">
                <a:solidFill>
                  <a:schemeClr val="tx1"/>
                </a:solidFill>
              </a:rPr>
              <a:t>?</a:t>
            </a:r>
            <a:br>
              <a:rPr lang="en-US" dirty="0">
                <a:solidFill>
                  <a:schemeClr val="tx1"/>
                </a:solidFill>
              </a:rPr>
            </a:br>
            <a:r>
              <a:rPr lang="en-US" sz="2000" dirty="0">
                <a:solidFill>
                  <a:schemeClr val="tx1"/>
                </a:solidFill>
              </a:rPr>
              <a:t>“Value” Stakeholders &amp; </a:t>
            </a:r>
            <a:r>
              <a:rPr lang="en-US" sz="2000" dirty="0" smtClean="0">
                <a:solidFill>
                  <a:schemeClr val="tx1"/>
                </a:solidFill>
              </a:rPr>
              <a:t>Activities</a:t>
            </a:r>
            <a:endParaRPr lang="en-US" dirty="0">
              <a:solidFill>
                <a:schemeClr val="tx1"/>
              </a:solidFill>
            </a:endParaRPr>
          </a:p>
        </p:txBody>
      </p:sp>
      <p:sp>
        <p:nvSpPr>
          <p:cNvPr id="2" name="Content Placeholder 1"/>
          <p:cNvSpPr>
            <a:spLocks noGrp="1"/>
          </p:cNvSpPr>
          <p:nvPr>
            <p:ph sz="half" idx="1"/>
          </p:nvPr>
        </p:nvSpPr>
        <p:spPr>
          <a:xfrm>
            <a:off x="326848" y="1478514"/>
            <a:ext cx="5812600" cy="3817386"/>
          </a:xfrm>
        </p:spPr>
        <p:txBody>
          <a:bodyPr/>
          <a:lstStyle/>
          <a:p>
            <a:pPr>
              <a:spcBef>
                <a:spcPts val="600"/>
              </a:spcBef>
              <a:spcAft>
                <a:spcPts val="600"/>
              </a:spcAft>
            </a:pPr>
            <a:r>
              <a:rPr lang="en-US" sz="1400" b="1" dirty="0">
                <a:solidFill>
                  <a:srgbClr val="C00000"/>
                </a:solidFill>
              </a:rPr>
              <a:t>Value Team </a:t>
            </a:r>
            <a:r>
              <a:rPr lang="en-US" sz="1400" dirty="0">
                <a:solidFill>
                  <a:srgbClr val="000000"/>
                </a:solidFill>
              </a:rPr>
              <a:t>– Stakeholders who bring </a:t>
            </a:r>
            <a:br>
              <a:rPr lang="en-US" sz="1400" dirty="0">
                <a:solidFill>
                  <a:srgbClr val="000000"/>
                </a:solidFill>
              </a:rPr>
            </a:br>
            <a:r>
              <a:rPr lang="en-US" sz="1400" dirty="0">
                <a:solidFill>
                  <a:srgbClr val="000000"/>
                </a:solidFill>
              </a:rPr>
              <a:t>“requirements” to the delivery team [Verizon]</a:t>
            </a:r>
          </a:p>
          <a:p>
            <a:pPr>
              <a:spcBef>
                <a:spcPts val="600"/>
              </a:spcBef>
              <a:spcAft>
                <a:spcPts val="600"/>
              </a:spcAft>
            </a:pPr>
            <a:r>
              <a:rPr lang="en-US" sz="1400" b="1" dirty="0" smtClean="0">
                <a:solidFill>
                  <a:srgbClr val="C00000"/>
                </a:solidFill>
              </a:rPr>
              <a:t>Value Management </a:t>
            </a:r>
            <a:r>
              <a:rPr lang="en-US" sz="1400" dirty="0" smtClean="0">
                <a:solidFill>
                  <a:srgbClr val="000000"/>
                </a:solidFill>
              </a:rPr>
              <a:t>– Customer-focused </a:t>
            </a:r>
            <a:br>
              <a:rPr lang="en-US" sz="1400" dirty="0" smtClean="0">
                <a:solidFill>
                  <a:srgbClr val="000000"/>
                </a:solidFill>
              </a:rPr>
            </a:br>
            <a:r>
              <a:rPr lang="en-US" sz="1400" dirty="0" smtClean="0">
                <a:solidFill>
                  <a:srgbClr val="000000"/>
                </a:solidFill>
              </a:rPr>
              <a:t>practices to maximize value delivery [ICAgile</a:t>
            </a:r>
            <a:r>
              <a:rPr lang="en-US" sz="1400" dirty="0">
                <a:solidFill>
                  <a:srgbClr val="000000"/>
                </a:solidFill>
              </a:rPr>
              <a:t>]</a:t>
            </a:r>
            <a:endParaRPr lang="en-US" sz="1400" dirty="0" smtClean="0">
              <a:solidFill>
                <a:srgbClr val="000000"/>
              </a:solidFill>
            </a:endParaRPr>
          </a:p>
          <a:p>
            <a:pPr>
              <a:spcBef>
                <a:spcPts val="600"/>
              </a:spcBef>
              <a:spcAft>
                <a:spcPts val="600"/>
              </a:spcAft>
            </a:pPr>
            <a:r>
              <a:rPr lang="en-US" sz="1400" b="1" dirty="0" smtClean="0">
                <a:solidFill>
                  <a:srgbClr val="C00000"/>
                </a:solidFill>
              </a:rPr>
              <a:t>Value Stream </a:t>
            </a:r>
            <a:r>
              <a:rPr lang="en-US" sz="1400" dirty="0" smtClean="0">
                <a:solidFill>
                  <a:srgbClr val="000000"/>
                </a:solidFill>
              </a:rPr>
              <a:t>– System definitions, development, </a:t>
            </a:r>
            <a:br>
              <a:rPr lang="en-US" sz="1400" dirty="0" smtClean="0">
                <a:solidFill>
                  <a:srgbClr val="000000"/>
                </a:solidFill>
              </a:rPr>
            </a:br>
            <a:r>
              <a:rPr lang="en-US" sz="1400" dirty="0" smtClean="0">
                <a:solidFill>
                  <a:srgbClr val="000000"/>
                </a:solidFill>
              </a:rPr>
              <a:t>and deployment steps used to provide a </a:t>
            </a:r>
            <a:br>
              <a:rPr lang="en-US" sz="1400" dirty="0" smtClean="0">
                <a:solidFill>
                  <a:srgbClr val="000000"/>
                </a:solidFill>
              </a:rPr>
            </a:br>
            <a:r>
              <a:rPr lang="en-US" sz="1400" dirty="0" smtClean="0">
                <a:solidFill>
                  <a:srgbClr val="000000"/>
                </a:solidFill>
              </a:rPr>
              <a:t>continuous flow of value to the business, </a:t>
            </a:r>
            <a:br>
              <a:rPr lang="en-US" sz="1400" dirty="0" smtClean="0">
                <a:solidFill>
                  <a:srgbClr val="000000"/>
                </a:solidFill>
              </a:rPr>
            </a:br>
            <a:r>
              <a:rPr lang="en-US" sz="1400" dirty="0" smtClean="0">
                <a:solidFill>
                  <a:srgbClr val="000000"/>
                </a:solidFill>
              </a:rPr>
              <a:t>customer, or end user [SAFe]</a:t>
            </a:r>
            <a:endParaRPr lang="en-US" sz="1400" dirty="0">
              <a:solidFill>
                <a:srgbClr val="000000"/>
              </a:solidFill>
            </a:endParaRPr>
          </a:p>
          <a:p>
            <a:pPr>
              <a:spcBef>
                <a:spcPts val="600"/>
              </a:spcBef>
              <a:spcAft>
                <a:spcPts val="0"/>
              </a:spcAft>
            </a:pPr>
            <a:r>
              <a:rPr lang="en-US" sz="1400" b="1" dirty="0" smtClean="0">
                <a:solidFill>
                  <a:srgbClr val="C00000"/>
                </a:solidFill>
              </a:rPr>
              <a:t>Value Team Facilitator </a:t>
            </a:r>
            <a:r>
              <a:rPr lang="en-US" sz="1400" dirty="0" smtClean="0">
                <a:solidFill>
                  <a:srgbClr val="000000"/>
                </a:solidFill>
              </a:rPr>
              <a:t>– The single voice</a:t>
            </a:r>
            <a:br>
              <a:rPr lang="en-US" sz="1400" dirty="0" smtClean="0">
                <a:solidFill>
                  <a:srgbClr val="000000"/>
                </a:solidFill>
              </a:rPr>
            </a:br>
            <a:r>
              <a:rPr lang="en-US" sz="1400" dirty="0" smtClean="0">
                <a:solidFill>
                  <a:srgbClr val="000000"/>
                </a:solidFill>
              </a:rPr>
              <a:t> of the value team who sets priority, clarifies </a:t>
            </a:r>
            <a:br>
              <a:rPr lang="en-US" sz="1400" dirty="0" smtClean="0">
                <a:solidFill>
                  <a:srgbClr val="000000"/>
                </a:solidFill>
              </a:rPr>
            </a:br>
            <a:r>
              <a:rPr lang="en-US" sz="1400" dirty="0" smtClean="0">
                <a:solidFill>
                  <a:srgbClr val="000000"/>
                </a:solidFill>
              </a:rPr>
              <a:t>user stories, and gives feedback to the delivery </a:t>
            </a:r>
            <a:br>
              <a:rPr lang="en-US" sz="1400" dirty="0" smtClean="0">
                <a:solidFill>
                  <a:srgbClr val="000000"/>
                </a:solidFill>
              </a:rPr>
            </a:br>
            <a:r>
              <a:rPr lang="en-US" sz="1400" dirty="0" smtClean="0">
                <a:solidFill>
                  <a:srgbClr val="000000"/>
                </a:solidFill>
              </a:rPr>
              <a:t>team [Verizon]</a:t>
            </a:r>
          </a:p>
          <a:p>
            <a:pPr>
              <a:spcBef>
                <a:spcPts val="0"/>
              </a:spcBef>
              <a:spcAft>
                <a:spcPts val="600"/>
              </a:spcAft>
            </a:pPr>
            <a:r>
              <a:rPr lang="en-US" sz="1400" b="1" dirty="0" smtClean="0">
                <a:solidFill>
                  <a:srgbClr val="C00000"/>
                </a:solidFill>
              </a:rPr>
              <a:t>Product Owner </a:t>
            </a:r>
            <a:r>
              <a:rPr lang="en-US" sz="1400" dirty="0" smtClean="0">
                <a:solidFill>
                  <a:srgbClr val="000000"/>
                </a:solidFill>
              </a:rPr>
              <a:t>– Scrum term most equivalent to VTF; </a:t>
            </a:r>
            <a:br>
              <a:rPr lang="en-US" sz="1400" dirty="0" smtClean="0">
                <a:solidFill>
                  <a:srgbClr val="000000"/>
                </a:solidFill>
              </a:rPr>
            </a:br>
            <a:r>
              <a:rPr lang="en-US" sz="1400" dirty="0" smtClean="0">
                <a:solidFill>
                  <a:srgbClr val="000000"/>
                </a:solidFill>
              </a:rPr>
              <a:t>the VTF role emphasizes the collaborative nature of requirements gathering </a:t>
            </a:r>
            <a:endParaRPr lang="en-US" sz="1400" dirty="0">
              <a:solidFill>
                <a:srgbClr val="000000"/>
              </a:solidFill>
            </a:endParaRPr>
          </a:p>
          <a:p>
            <a:pPr>
              <a:spcBef>
                <a:spcPts val="600"/>
              </a:spcBef>
              <a:spcAft>
                <a:spcPts val="600"/>
              </a:spcAft>
            </a:pPr>
            <a:endParaRPr lang="en-US" sz="1400" dirty="0" smtClean="0">
              <a:solidFill>
                <a:srgbClr val="000000"/>
              </a:solidFill>
            </a:endParaRPr>
          </a:p>
          <a:p>
            <a:pPr>
              <a:spcBef>
                <a:spcPts val="600"/>
              </a:spcBef>
              <a:spcAft>
                <a:spcPts val="600"/>
              </a:spcAft>
            </a:pPr>
            <a:endParaRPr lang="en-US" sz="1400" dirty="0" smtClean="0">
              <a:solidFill>
                <a:srgbClr val="000000"/>
              </a:solidFill>
            </a:endParaRPr>
          </a:p>
        </p:txBody>
      </p:sp>
      <p:sp>
        <p:nvSpPr>
          <p:cNvPr id="6" name="TextBox 5"/>
          <p:cNvSpPr txBox="1"/>
          <p:nvPr/>
        </p:nvSpPr>
        <p:spPr>
          <a:xfrm>
            <a:off x="354364" y="5478517"/>
            <a:ext cx="1200971" cy="523220"/>
          </a:xfrm>
          <a:prstGeom prst="rect">
            <a:avLst/>
          </a:prstGeom>
          <a:noFill/>
        </p:spPr>
        <p:txBody>
          <a:bodyPr wrap="none" rtlCol="0">
            <a:spAutoFit/>
          </a:bodyPr>
          <a:lstStyle/>
          <a:p>
            <a:pPr algn="ctr"/>
            <a:r>
              <a:rPr lang="en-US" sz="1400" b="1" dirty="0" smtClean="0">
                <a:solidFill>
                  <a:schemeClr val="tx2">
                    <a:lumMod val="10000"/>
                  </a:schemeClr>
                </a:solidFill>
              </a:rPr>
              <a:t>End User or</a:t>
            </a:r>
            <a:br>
              <a:rPr lang="en-US" sz="1400" b="1" dirty="0" smtClean="0">
                <a:solidFill>
                  <a:schemeClr val="tx2">
                    <a:lumMod val="10000"/>
                  </a:schemeClr>
                </a:solidFill>
              </a:rPr>
            </a:br>
            <a:r>
              <a:rPr lang="en-US" sz="1400" b="1" dirty="0" smtClean="0">
                <a:solidFill>
                  <a:schemeClr val="tx2">
                    <a:lumMod val="10000"/>
                  </a:schemeClr>
                </a:solidFill>
              </a:rPr>
              <a:t>Customer</a:t>
            </a:r>
            <a:endParaRPr lang="en-US" sz="1400" b="1" dirty="0">
              <a:solidFill>
                <a:schemeClr val="tx2">
                  <a:lumMod val="10000"/>
                </a:schemeClr>
              </a:solidFill>
            </a:endParaRPr>
          </a:p>
        </p:txBody>
      </p:sp>
      <p:sp>
        <p:nvSpPr>
          <p:cNvPr id="7" name="TextBox 6"/>
          <p:cNvSpPr txBox="1"/>
          <p:nvPr/>
        </p:nvSpPr>
        <p:spPr>
          <a:xfrm>
            <a:off x="3931466" y="5478517"/>
            <a:ext cx="1321195" cy="523220"/>
          </a:xfrm>
          <a:prstGeom prst="rect">
            <a:avLst/>
          </a:prstGeom>
          <a:noFill/>
        </p:spPr>
        <p:txBody>
          <a:bodyPr wrap="none" rtlCol="0">
            <a:spAutoFit/>
          </a:bodyPr>
          <a:lstStyle/>
          <a:p>
            <a:pPr algn="ctr"/>
            <a:r>
              <a:rPr lang="en-US" sz="1400" b="1" dirty="0" smtClean="0">
                <a:solidFill>
                  <a:schemeClr val="tx2">
                    <a:lumMod val="10000"/>
                  </a:schemeClr>
                </a:solidFill>
              </a:rPr>
              <a:t>VES Product </a:t>
            </a:r>
            <a:br>
              <a:rPr lang="en-US" sz="1400" b="1" dirty="0" smtClean="0">
                <a:solidFill>
                  <a:schemeClr val="tx2">
                    <a:lumMod val="10000"/>
                  </a:schemeClr>
                </a:solidFill>
              </a:rPr>
            </a:br>
            <a:r>
              <a:rPr lang="en-US" sz="1400" b="1" dirty="0" smtClean="0">
                <a:solidFill>
                  <a:schemeClr val="tx2">
                    <a:lumMod val="10000"/>
                  </a:schemeClr>
                </a:solidFill>
              </a:rPr>
              <a:t>Manager</a:t>
            </a:r>
            <a:endParaRPr lang="en-US" sz="1400" b="1" dirty="0">
              <a:solidFill>
                <a:schemeClr val="tx2">
                  <a:lumMod val="10000"/>
                </a:schemeClr>
              </a:solidFill>
            </a:endParaRPr>
          </a:p>
        </p:txBody>
      </p:sp>
      <p:sp>
        <p:nvSpPr>
          <p:cNvPr id="8" name="TextBox 7"/>
          <p:cNvSpPr txBox="1"/>
          <p:nvPr/>
        </p:nvSpPr>
        <p:spPr>
          <a:xfrm>
            <a:off x="7282287" y="5497567"/>
            <a:ext cx="881973" cy="523220"/>
          </a:xfrm>
          <a:prstGeom prst="rect">
            <a:avLst/>
          </a:prstGeom>
          <a:noFill/>
        </p:spPr>
        <p:txBody>
          <a:bodyPr wrap="none" rtlCol="0">
            <a:spAutoFit/>
          </a:bodyPr>
          <a:lstStyle/>
          <a:p>
            <a:pPr algn="ctr"/>
            <a:r>
              <a:rPr lang="en-US" sz="1400" b="1" dirty="0" smtClean="0">
                <a:solidFill>
                  <a:schemeClr val="tx2">
                    <a:lumMod val="10000"/>
                  </a:schemeClr>
                </a:solidFill>
              </a:rPr>
              <a:t>Delivery</a:t>
            </a:r>
            <a:br>
              <a:rPr lang="en-US" sz="1400" b="1" dirty="0" smtClean="0">
                <a:solidFill>
                  <a:schemeClr val="tx2">
                    <a:lumMod val="10000"/>
                  </a:schemeClr>
                </a:solidFill>
              </a:rPr>
            </a:br>
            <a:r>
              <a:rPr lang="en-US" sz="1400" b="1" dirty="0" smtClean="0">
                <a:solidFill>
                  <a:schemeClr val="tx2">
                    <a:lumMod val="10000"/>
                  </a:schemeClr>
                </a:solidFill>
              </a:rPr>
              <a:t>Team</a:t>
            </a:r>
            <a:endParaRPr lang="en-US" sz="1400" b="1" dirty="0">
              <a:solidFill>
                <a:schemeClr val="tx2">
                  <a:lumMod val="10000"/>
                </a:schemeClr>
              </a:solidFill>
            </a:endParaRPr>
          </a:p>
        </p:txBody>
      </p:sp>
      <p:sp>
        <p:nvSpPr>
          <p:cNvPr id="9" name="TextBox 8"/>
          <p:cNvSpPr txBox="1"/>
          <p:nvPr/>
        </p:nvSpPr>
        <p:spPr>
          <a:xfrm>
            <a:off x="5689014" y="5465301"/>
            <a:ext cx="1156920" cy="523220"/>
          </a:xfrm>
          <a:prstGeom prst="rect">
            <a:avLst/>
          </a:prstGeom>
          <a:noFill/>
        </p:spPr>
        <p:txBody>
          <a:bodyPr wrap="none" rtlCol="0">
            <a:spAutoFit/>
          </a:bodyPr>
          <a:lstStyle/>
          <a:p>
            <a:pPr algn="ctr"/>
            <a:r>
              <a:rPr lang="en-US" sz="1400" b="1" dirty="0" smtClean="0">
                <a:solidFill>
                  <a:schemeClr val="tx2">
                    <a:lumMod val="10000"/>
                  </a:schemeClr>
                </a:solidFill>
              </a:rPr>
              <a:t>VTF &amp; </a:t>
            </a:r>
            <a:br>
              <a:rPr lang="en-US" sz="1400" b="1" dirty="0" smtClean="0">
                <a:solidFill>
                  <a:schemeClr val="tx2">
                    <a:lumMod val="10000"/>
                  </a:schemeClr>
                </a:solidFill>
              </a:rPr>
            </a:br>
            <a:r>
              <a:rPr lang="en-US" sz="1400" b="1" dirty="0" smtClean="0">
                <a:solidFill>
                  <a:schemeClr val="tx2">
                    <a:lumMod val="10000"/>
                  </a:schemeClr>
                </a:solidFill>
              </a:rPr>
              <a:t>Value Team</a:t>
            </a:r>
            <a:endParaRPr lang="en-US" sz="1400" b="1" dirty="0">
              <a:solidFill>
                <a:schemeClr val="tx2">
                  <a:lumMod val="10000"/>
                </a:schemeClr>
              </a:solidFill>
            </a:endParaRPr>
          </a:p>
        </p:txBody>
      </p:sp>
      <p:sp>
        <p:nvSpPr>
          <p:cNvPr id="10" name="TextBox 9"/>
          <p:cNvSpPr txBox="1"/>
          <p:nvPr/>
        </p:nvSpPr>
        <p:spPr>
          <a:xfrm>
            <a:off x="5152481" y="5574511"/>
            <a:ext cx="636713" cy="369332"/>
          </a:xfrm>
          <a:prstGeom prst="rect">
            <a:avLst/>
          </a:prstGeom>
          <a:noFill/>
        </p:spPr>
        <p:txBody>
          <a:bodyPr wrap="none" rtlCol="0">
            <a:spAutoFit/>
          </a:bodyPr>
          <a:lstStyle/>
          <a:p>
            <a:r>
              <a:rPr lang="en-US" dirty="0" smtClean="0">
                <a:solidFill>
                  <a:srgbClr val="FF0000"/>
                </a:solidFill>
                <a:sym typeface="Wingdings" panose="05000000000000000000" pitchFamily="2" charset="2"/>
              </a:rPr>
              <a:t></a:t>
            </a:r>
            <a:endParaRPr lang="en-US" dirty="0">
              <a:solidFill>
                <a:srgbClr val="FF0000"/>
              </a:solidFill>
            </a:endParaRPr>
          </a:p>
        </p:txBody>
      </p:sp>
      <p:sp>
        <p:nvSpPr>
          <p:cNvPr id="11" name="TextBox 10"/>
          <p:cNvSpPr txBox="1"/>
          <p:nvPr/>
        </p:nvSpPr>
        <p:spPr>
          <a:xfrm>
            <a:off x="3394933" y="5542245"/>
            <a:ext cx="636713" cy="369332"/>
          </a:xfrm>
          <a:prstGeom prst="rect">
            <a:avLst/>
          </a:prstGeom>
          <a:noFill/>
        </p:spPr>
        <p:txBody>
          <a:bodyPr wrap="none" rtlCol="0">
            <a:spAutoFit/>
          </a:bodyPr>
          <a:lstStyle/>
          <a:p>
            <a:r>
              <a:rPr lang="en-US" dirty="0" smtClean="0">
                <a:solidFill>
                  <a:srgbClr val="FF0000"/>
                </a:solidFill>
                <a:sym typeface="Wingdings" panose="05000000000000000000" pitchFamily="2" charset="2"/>
              </a:rPr>
              <a:t></a:t>
            </a:r>
            <a:endParaRPr lang="en-US" dirty="0">
              <a:solidFill>
                <a:srgbClr val="FF0000"/>
              </a:solidFill>
            </a:endParaRPr>
          </a:p>
        </p:txBody>
      </p:sp>
      <p:sp>
        <p:nvSpPr>
          <p:cNvPr id="12" name="TextBox 11"/>
          <p:cNvSpPr txBox="1"/>
          <p:nvPr/>
        </p:nvSpPr>
        <p:spPr>
          <a:xfrm>
            <a:off x="6745754" y="5550465"/>
            <a:ext cx="636713" cy="369332"/>
          </a:xfrm>
          <a:prstGeom prst="rect">
            <a:avLst/>
          </a:prstGeom>
          <a:noFill/>
        </p:spPr>
        <p:txBody>
          <a:bodyPr wrap="none" rtlCol="0">
            <a:spAutoFit/>
          </a:bodyPr>
          <a:lstStyle/>
          <a:p>
            <a:r>
              <a:rPr lang="en-US" dirty="0" smtClean="0">
                <a:solidFill>
                  <a:srgbClr val="FF0000"/>
                </a:solidFill>
                <a:sym typeface="Wingdings" panose="05000000000000000000" pitchFamily="2" charset="2"/>
              </a:rPr>
              <a:t></a:t>
            </a:r>
            <a:endParaRPr lang="en-US" dirty="0">
              <a:solidFill>
                <a:srgbClr val="FF0000"/>
              </a:solidFill>
            </a:endParaRPr>
          </a:p>
        </p:txBody>
      </p:sp>
      <p:sp>
        <p:nvSpPr>
          <p:cNvPr id="19" name="TextBox 18"/>
          <p:cNvSpPr txBox="1"/>
          <p:nvPr/>
        </p:nvSpPr>
        <p:spPr>
          <a:xfrm>
            <a:off x="1991688" y="5478517"/>
            <a:ext cx="1503425" cy="523220"/>
          </a:xfrm>
          <a:prstGeom prst="rect">
            <a:avLst/>
          </a:prstGeom>
          <a:noFill/>
        </p:spPr>
        <p:txBody>
          <a:bodyPr wrap="none" rtlCol="0">
            <a:spAutoFit/>
          </a:bodyPr>
          <a:lstStyle/>
          <a:p>
            <a:pPr algn="ctr"/>
            <a:r>
              <a:rPr lang="en-US" sz="1400" b="1" dirty="0" smtClean="0">
                <a:solidFill>
                  <a:schemeClr val="tx2">
                    <a:lumMod val="10000"/>
                  </a:schemeClr>
                </a:solidFill>
              </a:rPr>
              <a:t>VES Sales &amp;</a:t>
            </a:r>
            <a:br>
              <a:rPr lang="en-US" sz="1400" b="1" dirty="0" smtClean="0">
                <a:solidFill>
                  <a:schemeClr val="tx2">
                    <a:lumMod val="10000"/>
                  </a:schemeClr>
                </a:solidFill>
              </a:rPr>
            </a:br>
            <a:r>
              <a:rPr lang="en-US" sz="1400" b="1" dirty="0" smtClean="0">
                <a:solidFill>
                  <a:schemeClr val="tx2">
                    <a:lumMod val="10000"/>
                  </a:schemeClr>
                </a:solidFill>
              </a:rPr>
              <a:t>Account Teams</a:t>
            </a:r>
            <a:endParaRPr lang="en-US" sz="1400" b="1" dirty="0">
              <a:solidFill>
                <a:schemeClr val="tx2">
                  <a:lumMod val="10000"/>
                </a:schemeClr>
              </a:solidFill>
            </a:endParaRPr>
          </a:p>
        </p:txBody>
      </p:sp>
      <p:sp>
        <p:nvSpPr>
          <p:cNvPr id="20" name="TextBox 19"/>
          <p:cNvSpPr txBox="1"/>
          <p:nvPr/>
        </p:nvSpPr>
        <p:spPr>
          <a:xfrm>
            <a:off x="1455155" y="5542245"/>
            <a:ext cx="636713" cy="369332"/>
          </a:xfrm>
          <a:prstGeom prst="rect">
            <a:avLst/>
          </a:prstGeom>
          <a:noFill/>
        </p:spPr>
        <p:txBody>
          <a:bodyPr wrap="none" rtlCol="0">
            <a:spAutoFit/>
          </a:bodyPr>
          <a:lstStyle/>
          <a:p>
            <a:r>
              <a:rPr lang="en-US" dirty="0" smtClean="0">
                <a:solidFill>
                  <a:srgbClr val="FF0000"/>
                </a:solidFill>
                <a:sym typeface="Wingdings" panose="05000000000000000000" pitchFamily="2" charset="2"/>
              </a:rPr>
              <a:t></a:t>
            </a:r>
            <a:endParaRPr lang="en-US" dirty="0">
              <a:solidFill>
                <a:srgbClr val="FF0000"/>
              </a:solidFill>
            </a:endParaRPr>
          </a:p>
        </p:txBody>
      </p:sp>
      <p:sp>
        <p:nvSpPr>
          <p:cNvPr id="22" name="Oval 2"/>
          <p:cNvSpPr>
            <a:spLocks/>
          </p:cNvSpPr>
          <p:nvPr/>
        </p:nvSpPr>
        <p:spPr bwMode="auto">
          <a:xfrm>
            <a:off x="6128252" y="1681120"/>
            <a:ext cx="2818355" cy="2640515"/>
          </a:xfrm>
          <a:prstGeom prst="ellipse">
            <a:avLst/>
          </a:prstGeom>
          <a:solidFill>
            <a:srgbClr val="ABE0F9">
              <a:alpha val="72157"/>
            </a:srgbClr>
          </a:solidFill>
          <a:ln w="9525" cap="flat">
            <a:solidFill>
              <a:schemeClr val="accent2">
                <a:lumMod val="20000"/>
                <a:lumOff val="80000"/>
              </a:schemeClr>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en-US" dirty="0"/>
          </a:p>
        </p:txBody>
      </p:sp>
      <p:sp>
        <p:nvSpPr>
          <p:cNvPr id="23" name="Oval 37"/>
          <p:cNvSpPr>
            <a:spLocks/>
          </p:cNvSpPr>
          <p:nvPr/>
        </p:nvSpPr>
        <p:spPr bwMode="auto">
          <a:xfrm>
            <a:off x="4641923" y="1657415"/>
            <a:ext cx="2737030" cy="2664220"/>
          </a:xfrm>
          <a:prstGeom prst="ellipse">
            <a:avLst/>
          </a:prstGeom>
          <a:solidFill>
            <a:srgbClr val="FEF9DB">
              <a:alpha val="49804"/>
            </a:srgbClr>
          </a:solidFill>
          <a:ln w="9525" cap="flat">
            <a:solidFill>
              <a:srgbClr val="7C609F"/>
            </a:solidFill>
            <a:prstDash val="solid"/>
            <a:round/>
            <a:headEnd type="none" w="med" len="med"/>
            <a:tailEnd type="none" w="med" len="med"/>
          </a:ln>
          <a:effectLst>
            <a:glow rad="228600">
              <a:schemeClr val="accent3">
                <a:satMod val="175000"/>
                <a:alpha val="40000"/>
              </a:schemeClr>
            </a:glow>
            <a:outerShdw blurRad="38100" dist="19999" dir="5400000" algn="ctr" rotWithShape="0">
              <a:schemeClr val="bg2">
                <a:alpha val="37999"/>
              </a:schemeClr>
            </a:outerShdw>
          </a:effectLst>
        </p:spPr>
        <p:txBody>
          <a:bodyPr lIns="0" tIns="0" rIns="0" bIns="0"/>
          <a:lstStyle/>
          <a:p>
            <a:endParaRPr lang="en-US"/>
          </a:p>
        </p:txBody>
      </p:sp>
      <p:sp>
        <p:nvSpPr>
          <p:cNvPr id="24" name="Rectangle 18"/>
          <p:cNvSpPr>
            <a:spLocks/>
          </p:cNvSpPr>
          <p:nvPr/>
        </p:nvSpPr>
        <p:spPr bwMode="auto">
          <a:xfrm>
            <a:off x="7332026" y="2799370"/>
            <a:ext cx="164790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square" lIns="38100" tIns="38100" rIns="38100" bIns="38100">
            <a:spAutoFit/>
          </a:bodyPr>
          <a:lstStyle/>
          <a:p>
            <a:pPr algn="ctr"/>
            <a:r>
              <a:rPr lang="en-US" sz="1600" dirty="0" smtClean="0">
                <a:solidFill>
                  <a:schemeClr val="tx2">
                    <a:lumMod val="50000"/>
                  </a:schemeClr>
                </a:solidFill>
                <a:latin typeface="Calibri Bold" charset="0"/>
                <a:ea typeface="ＭＳ Ｐゴシック" charset="0"/>
                <a:cs typeface="Calibri Bold" charset="0"/>
                <a:sym typeface="Calibri Bold" charset="0"/>
              </a:rPr>
              <a:t>Delivery Team</a:t>
            </a:r>
          </a:p>
        </p:txBody>
      </p:sp>
      <p:sp>
        <p:nvSpPr>
          <p:cNvPr id="25" name="Rectangle 32"/>
          <p:cNvSpPr>
            <a:spLocks/>
          </p:cNvSpPr>
          <p:nvPr/>
        </p:nvSpPr>
        <p:spPr bwMode="auto">
          <a:xfrm>
            <a:off x="4799193" y="2799370"/>
            <a:ext cx="1226490" cy="37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0" tIns="0" rIns="0" bIns="0">
            <a:spAutoFit/>
          </a:bodyPr>
          <a:lstStyle/>
          <a:p>
            <a:pPr algn="ctr"/>
            <a:r>
              <a:rPr lang="en-US" sz="1600" dirty="0" smtClean="0">
                <a:solidFill>
                  <a:schemeClr val="tx2">
                    <a:lumMod val="10000"/>
                  </a:schemeClr>
                </a:solidFill>
                <a:latin typeface="Calibri Bold" charset="0"/>
                <a:ea typeface="ＭＳ Ｐゴシック" charset="0"/>
                <a:cs typeface="Calibri Bold" charset="0"/>
                <a:sym typeface="Calibri Bold" charset="0"/>
              </a:rPr>
              <a:t>Value-Team</a:t>
            </a:r>
          </a:p>
          <a:p>
            <a:pPr algn="ctr"/>
            <a:r>
              <a:rPr lang="en-US" sz="1200" dirty="0" smtClean="0">
                <a:solidFill>
                  <a:schemeClr val="accent1"/>
                </a:solidFill>
                <a:latin typeface="Calibri Bold" charset="0"/>
                <a:ea typeface="ＭＳ Ｐゴシック" charset="0"/>
                <a:cs typeface="Calibri Bold" charset="0"/>
                <a:sym typeface="Calibri Bold" charset="0"/>
              </a:rPr>
              <a:t>Value-Team Facilitator</a:t>
            </a:r>
            <a:endParaRPr lang="en-US" sz="1200" dirty="0">
              <a:solidFill>
                <a:schemeClr val="accent1"/>
              </a:solidFill>
              <a:latin typeface="Calibri Bold" charset="0"/>
              <a:ea typeface="ＭＳ Ｐゴシック" charset="0"/>
              <a:cs typeface="Calibri Bold" charset="0"/>
              <a:sym typeface="Calibri Bold" charset="0"/>
            </a:endParaRPr>
          </a:p>
        </p:txBody>
      </p:sp>
      <p:sp>
        <p:nvSpPr>
          <p:cNvPr id="26" name="Rectangle 4"/>
          <p:cNvSpPr>
            <a:spLocks/>
          </p:cNvSpPr>
          <p:nvPr/>
        </p:nvSpPr>
        <p:spPr bwMode="auto">
          <a:xfrm>
            <a:off x="4941264" y="2129834"/>
            <a:ext cx="1325514" cy="207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r>
              <a:rPr lang="en-US" sz="1600" dirty="0" smtClean="0">
                <a:latin typeface="Calibri Bold" charset="0"/>
                <a:ea typeface="ＭＳ Ｐゴシック" charset="0"/>
                <a:cs typeface="Calibri Bold" charset="0"/>
                <a:sym typeface="Calibri Bold" charset="0"/>
              </a:rPr>
              <a:t>Business Unit</a:t>
            </a:r>
            <a:endParaRPr lang="en-US" sz="1600" dirty="0">
              <a:latin typeface="Calibri Bold" charset="0"/>
              <a:ea typeface="ＭＳ Ｐゴシック" charset="0"/>
              <a:cs typeface="Calibri Bold" charset="0"/>
              <a:sym typeface="Calibri Bold" charset="0"/>
            </a:endParaRPr>
          </a:p>
        </p:txBody>
      </p:sp>
      <p:sp>
        <p:nvSpPr>
          <p:cNvPr id="27" name="Rectangle 4"/>
          <p:cNvSpPr>
            <a:spLocks/>
          </p:cNvSpPr>
          <p:nvPr/>
        </p:nvSpPr>
        <p:spPr bwMode="auto">
          <a:xfrm>
            <a:off x="4771272" y="2498859"/>
            <a:ext cx="1325514" cy="207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r>
              <a:rPr lang="en-US" sz="1600" dirty="0" smtClean="0">
                <a:latin typeface="Calibri Bold" charset="0"/>
                <a:ea typeface="ＭＳ Ｐゴシック" charset="0"/>
                <a:cs typeface="Calibri Bold" charset="0"/>
                <a:sym typeface="Calibri Bold" charset="0"/>
              </a:rPr>
              <a:t>Business Unit</a:t>
            </a:r>
            <a:endParaRPr lang="en-US" sz="1600" dirty="0">
              <a:latin typeface="Calibri Bold" charset="0"/>
              <a:ea typeface="ＭＳ Ｐゴシック" charset="0"/>
              <a:cs typeface="Calibri Bold" charset="0"/>
              <a:sym typeface="Calibri Bold" charset="0"/>
            </a:endParaRPr>
          </a:p>
        </p:txBody>
      </p:sp>
      <p:sp>
        <p:nvSpPr>
          <p:cNvPr id="28" name="Rectangle 4"/>
          <p:cNvSpPr>
            <a:spLocks/>
          </p:cNvSpPr>
          <p:nvPr/>
        </p:nvSpPr>
        <p:spPr bwMode="auto">
          <a:xfrm>
            <a:off x="4744004" y="3344595"/>
            <a:ext cx="1325514" cy="207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r>
              <a:rPr lang="en-US" sz="1600" dirty="0" smtClean="0">
                <a:latin typeface="Calibri Bold" charset="0"/>
                <a:ea typeface="ＭＳ Ｐゴシック" charset="0"/>
                <a:cs typeface="Calibri Bold" charset="0"/>
                <a:sym typeface="Calibri Bold" charset="0"/>
              </a:rPr>
              <a:t>Business Unit</a:t>
            </a:r>
            <a:endParaRPr lang="en-US" sz="1600" dirty="0">
              <a:latin typeface="Calibri Bold" charset="0"/>
              <a:ea typeface="ＭＳ Ｐゴシック" charset="0"/>
              <a:cs typeface="Calibri Bold" charset="0"/>
              <a:sym typeface="Calibri Bold" charset="0"/>
            </a:endParaRPr>
          </a:p>
        </p:txBody>
      </p:sp>
      <p:sp>
        <p:nvSpPr>
          <p:cNvPr id="29" name="Rectangle 4"/>
          <p:cNvSpPr>
            <a:spLocks/>
          </p:cNvSpPr>
          <p:nvPr/>
        </p:nvSpPr>
        <p:spPr bwMode="auto">
          <a:xfrm>
            <a:off x="4963314" y="3652284"/>
            <a:ext cx="1325514" cy="207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r>
              <a:rPr lang="en-US" sz="1600" dirty="0" smtClean="0">
                <a:latin typeface="Calibri Bold" charset="0"/>
                <a:ea typeface="ＭＳ Ｐゴシック" charset="0"/>
                <a:cs typeface="Calibri Bold" charset="0"/>
                <a:sym typeface="Calibri Bold" charset="0"/>
              </a:rPr>
              <a:t>Business Unit</a:t>
            </a:r>
            <a:endParaRPr lang="en-US" sz="1600" dirty="0">
              <a:latin typeface="Calibri Bold" charset="0"/>
              <a:ea typeface="ＭＳ Ｐゴシック" charset="0"/>
              <a:cs typeface="Calibri Bold" charset="0"/>
              <a:sym typeface="Calibri Bold" charset="0"/>
            </a:endParaRPr>
          </a:p>
        </p:txBody>
      </p:sp>
      <p:sp>
        <p:nvSpPr>
          <p:cNvPr id="30" name="Rectangle 4"/>
          <p:cNvSpPr>
            <a:spLocks/>
          </p:cNvSpPr>
          <p:nvPr/>
        </p:nvSpPr>
        <p:spPr bwMode="auto">
          <a:xfrm>
            <a:off x="5320617" y="3980015"/>
            <a:ext cx="1325514" cy="207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r>
              <a:rPr lang="en-US" sz="1600" dirty="0" smtClean="0">
                <a:latin typeface="Calibri Bold" charset="0"/>
                <a:ea typeface="ＭＳ Ｐゴシック" charset="0"/>
                <a:cs typeface="Calibri Bold" charset="0"/>
                <a:sym typeface="Calibri Bold" charset="0"/>
              </a:rPr>
              <a:t>Business Unit</a:t>
            </a:r>
            <a:endParaRPr lang="en-US" sz="1600" dirty="0">
              <a:latin typeface="Calibri Bold" charset="0"/>
              <a:ea typeface="ＭＳ Ｐゴシック" charset="0"/>
              <a:cs typeface="Calibri Bold" charset="0"/>
              <a:sym typeface="Calibri Bold" charset="0"/>
            </a:endParaRPr>
          </a:p>
        </p:txBody>
      </p:sp>
      <p:sp>
        <p:nvSpPr>
          <p:cNvPr id="31" name="Rectangle 4"/>
          <p:cNvSpPr>
            <a:spLocks/>
          </p:cNvSpPr>
          <p:nvPr/>
        </p:nvSpPr>
        <p:spPr bwMode="auto">
          <a:xfrm>
            <a:off x="5320617" y="1818961"/>
            <a:ext cx="1325514" cy="207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38100" tIns="38100" rIns="38100" bIns="38100"/>
          <a:lstStyle/>
          <a:p>
            <a:r>
              <a:rPr lang="en-US" sz="1600" dirty="0" smtClean="0">
                <a:latin typeface="Calibri Bold" charset="0"/>
                <a:ea typeface="ＭＳ Ｐゴシック" charset="0"/>
                <a:cs typeface="Calibri Bold" charset="0"/>
                <a:sym typeface="Calibri Bold" charset="0"/>
              </a:rPr>
              <a:t>Business Unit</a:t>
            </a:r>
            <a:endParaRPr lang="en-US" sz="1600" dirty="0">
              <a:latin typeface="Calibri Bold" charset="0"/>
              <a:ea typeface="ＭＳ Ｐゴシック" charset="0"/>
              <a:cs typeface="Calibri Bold" charset="0"/>
              <a:sym typeface="Calibri Bold" charset="0"/>
            </a:endParaRPr>
          </a:p>
        </p:txBody>
      </p:sp>
      <p:sp>
        <p:nvSpPr>
          <p:cNvPr id="33" name="TextBox 32"/>
          <p:cNvSpPr txBox="1"/>
          <p:nvPr/>
        </p:nvSpPr>
        <p:spPr>
          <a:xfrm>
            <a:off x="2310357" y="6129695"/>
            <a:ext cx="3478837" cy="307777"/>
          </a:xfrm>
          <a:prstGeom prst="rect">
            <a:avLst/>
          </a:prstGeom>
          <a:noFill/>
        </p:spPr>
        <p:txBody>
          <a:bodyPr wrap="none" rtlCol="0">
            <a:spAutoFit/>
          </a:bodyPr>
          <a:lstStyle/>
          <a:p>
            <a:r>
              <a:rPr lang="en-US" sz="1400" dirty="0" smtClean="0">
                <a:solidFill>
                  <a:schemeClr val="tx2">
                    <a:lumMod val="10000"/>
                  </a:schemeClr>
                </a:solidFill>
              </a:rPr>
              <a:t>Who is “the business” in this value chain?</a:t>
            </a:r>
            <a:endParaRPr lang="en-US" sz="1400" dirty="0">
              <a:solidFill>
                <a:schemeClr val="tx2">
                  <a:lumMod val="10000"/>
                </a:schemeClr>
              </a:solidFill>
            </a:endParaRPr>
          </a:p>
        </p:txBody>
      </p:sp>
      <p:sp>
        <p:nvSpPr>
          <p:cNvPr id="34" name="Left Brace 33"/>
          <p:cNvSpPr/>
          <p:nvPr/>
        </p:nvSpPr>
        <p:spPr>
          <a:xfrm>
            <a:off x="158660" y="3652284"/>
            <a:ext cx="168188" cy="1472166"/>
          </a:xfrm>
          <a:prstGeom prst="leftBrac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40000"/>
                  <a:lumOff val="60000"/>
                </a:schemeClr>
              </a:solidFill>
            </a:endParaRPr>
          </a:p>
        </p:txBody>
      </p:sp>
    </p:spTree>
    <p:extLst>
      <p:ext uri="{BB962C8B-B14F-4D97-AF65-F5344CB8AC3E}">
        <p14:creationId xmlns:p14="http://schemas.microsoft.com/office/powerpoint/2010/main" val="204943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BRIANW~1.CAR\LOCALS~1\Temp\articulate\presenter\imgtemp\Uu6acyn7_files\slide0001_image001.png"/>
</p:tagLst>
</file>

<file path=ppt/theme/theme1.xml><?xml version="1.0" encoding="utf-8"?>
<a:theme xmlns:a="http://schemas.openxmlformats.org/drawingml/2006/main" name="VZ_PPT_4x3_NHG_v01-02_083115">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NeueHaasGroteskDisp Std"/>
        <a:ea typeface=""/>
        <a:cs typeface=""/>
      </a:majorFont>
      <a:minorFont>
        <a:latin typeface="NeueHaasGroteskText Std"/>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79C0540AAB3049BBBA1B8E00FD1BB6" ma:contentTypeVersion="0" ma:contentTypeDescription="Create a new document." ma:contentTypeScope="" ma:versionID="c57b9a61bace2872c20a3af6131c2d81">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F15576-2C42-4F83-BD76-93E6832956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939F055-B5D3-47AC-B3B7-A3AFDAF1A995}">
  <ds:schemaRefs>
    <ds:schemaRef ds:uri="http://purl.org/dc/terms/"/>
    <ds:schemaRef ds:uri="http://purl.org/dc/elements/1.1/"/>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9EAD007-C50B-4EAD-A648-D198F5874F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6112</TotalTime>
  <Words>6466</Words>
  <Application>Microsoft Office PowerPoint</Application>
  <PresentationFormat>On-screen Show (4:3)</PresentationFormat>
  <Paragraphs>1172</Paragraphs>
  <Slides>79</Slides>
  <Notes>22</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VZ_PPT_4x3_NHG_v01-02_083115</vt:lpstr>
      <vt:lpstr>Agile Team Facilitator Overview</vt:lpstr>
      <vt:lpstr>Welcome!</vt:lpstr>
      <vt:lpstr>Introductions</vt:lpstr>
      <vt:lpstr>PowerPoint Presentation</vt:lpstr>
      <vt:lpstr>PowerPoint Presentation</vt:lpstr>
      <vt:lpstr>What’s Your View on Agile?</vt:lpstr>
      <vt:lpstr>ATF: The Most Important Thing…</vt:lpstr>
      <vt:lpstr>What Is The Agile Framework?</vt:lpstr>
      <vt:lpstr>What’s In A Name? “Value” Stakeholders &amp; Activities</vt:lpstr>
      <vt:lpstr>What’s in a Name? “Delivery” Stakeholders &amp; Activities</vt:lpstr>
      <vt:lpstr>The ATF’s  Role &amp; Responsibilities</vt:lpstr>
      <vt:lpstr>The Agile Team Facilitator (ATF)</vt:lpstr>
      <vt:lpstr>Characteristics of VTFs &amp; ATFs – 1 </vt:lpstr>
      <vt:lpstr>Characteristics of VTFs &amp; ATFs – 2 </vt:lpstr>
      <vt:lpstr>Who Will Be The ATF?</vt:lpstr>
      <vt:lpstr>The ATF</vt:lpstr>
      <vt:lpstr>What’s Different?</vt:lpstr>
      <vt:lpstr>Responsibilities of an ATF</vt:lpstr>
      <vt:lpstr>ATF Responsibilities, Cont’d.</vt:lpstr>
      <vt:lpstr>That was a great meeting!</vt:lpstr>
      <vt:lpstr>Meeting Facilitator’s  Tricks and Tips, Cont’d.</vt:lpstr>
      <vt:lpstr>The ATF Has a Big Job; Please Share It</vt:lpstr>
      <vt:lpstr>What are the Roles for Agile Stewardship?</vt:lpstr>
      <vt:lpstr>Path for Growth</vt:lpstr>
      <vt:lpstr>Agile Values &amp; Principles and the ATF</vt:lpstr>
      <vt:lpstr>The Agile Manifesto: Fundamental Values &amp; Principles</vt:lpstr>
      <vt:lpstr>Activity:  Agile Values &amp; Principles for the ATF</vt:lpstr>
      <vt:lpstr>Debrief – Agile Values &amp; Principles</vt:lpstr>
      <vt:lpstr>VTF Partnerships – It’s a Team</vt:lpstr>
      <vt:lpstr>The ATF &amp; the VTF</vt:lpstr>
      <vt:lpstr>ATF &amp; The Delivery Team</vt:lpstr>
      <vt:lpstr>The ATF &amp; the Managers of  the Delivery Team Members</vt:lpstr>
      <vt:lpstr>The ATF &amp; Other Stakeholders</vt:lpstr>
      <vt:lpstr>The Proxy VTF</vt:lpstr>
      <vt:lpstr>The ATF and the Agile Life Cycle</vt:lpstr>
      <vt:lpstr>Does Agile Mean  “Don’t Plan”?</vt:lpstr>
      <vt:lpstr>Planning Happens  through Progressive Elaboration</vt:lpstr>
      <vt:lpstr>ATF Participation in the Agile Life Cycle </vt:lpstr>
      <vt:lpstr>Activities of an ATF</vt:lpstr>
      <vt:lpstr>Activities  of a ATF </vt:lpstr>
      <vt:lpstr>The Story Map</vt:lpstr>
      <vt:lpstr>PowerPoint Presentation</vt:lpstr>
      <vt:lpstr> Facilitating Chartering  </vt:lpstr>
      <vt:lpstr>PowerPoint Presentation</vt:lpstr>
      <vt:lpstr>PowerPoint Presentation</vt:lpstr>
      <vt:lpstr>Release Planning</vt:lpstr>
      <vt:lpstr>Story Map + Release = Release Roadmap</vt:lpstr>
      <vt:lpstr>Grooming the Product Backlog</vt:lpstr>
      <vt:lpstr>Always Follow the Ready-Ready Rule</vt:lpstr>
      <vt:lpstr>Iteration Planning</vt:lpstr>
      <vt:lpstr>Parallel Activities During Iterations</vt:lpstr>
      <vt:lpstr>Information  Radiators (IR)</vt:lpstr>
      <vt:lpstr>PowerPoint Presentation</vt:lpstr>
      <vt:lpstr>Daily Touch Points (DTP)</vt:lpstr>
      <vt:lpstr>The ATF Plans &amp; Participates in Iteration Review &amp; Demo</vt:lpstr>
      <vt:lpstr>Retrospectives</vt:lpstr>
      <vt:lpstr>Agile Practices</vt:lpstr>
      <vt:lpstr>Introducing Patterns &amp;  Anti-Patterns</vt:lpstr>
      <vt:lpstr>A Guide to the Six Foundational  Agile Practices</vt:lpstr>
      <vt:lpstr>Activity – Agile Practices:  Patterns &amp; Anti-Patterns </vt:lpstr>
      <vt:lpstr>Words of Wisdom from a Pro</vt:lpstr>
      <vt:lpstr>What’s It Like to Be a ATF?</vt:lpstr>
      <vt:lpstr>Agile Practices</vt:lpstr>
      <vt:lpstr>Debrief – Agile Practices:  Patterns &amp; Anti-Patterns </vt:lpstr>
      <vt:lpstr>Wrap Up</vt:lpstr>
      <vt:lpstr>The To-Go Box</vt:lpstr>
      <vt:lpstr>Put Your Knowledge Into Practice</vt:lpstr>
      <vt:lpstr>PowerPoint Presentation</vt:lpstr>
      <vt:lpstr>Appendix</vt:lpstr>
      <vt:lpstr>Agile Product Owner in a Nutshell</vt:lpstr>
      <vt:lpstr>Further Self-Paced Training, Cont’d.</vt:lpstr>
      <vt:lpstr>The Agile Café </vt:lpstr>
      <vt:lpstr>Professional Development Resources</vt:lpstr>
      <vt:lpstr>Defining Roles &amp; Responsibilities</vt:lpstr>
      <vt:lpstr>Agile Practices Responsibilities</vt:lpstr>
      <vt:lpstr>Agile Practices Responsibilities, Cont’d.</vt:lpstr>
      <vt:lpstr>ATF FAQ</vt:lpstr>
      <vt:lpstr>ATF FAQ, Cont’d.</vt:lpstr>
      <vt:lpstr>Anatomy of an ETMS Iteration</vt:lpstr>
    </vt:vector>
  </TitlesOfParts>
  <Company>Verizon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Verizon PowerPoint</dc:title>
  <dc:creator>Verizon</dc:creator>
  <cp:lastModifiedBy>Fernstrom, Anna-Carin C</cp:lastModifiedBy>
  <cp:revision>461</cp:revision>
  <dcterms:created xsi:type="dcterms:W3CDTF">2015-08-15T20:22:37Z</dcterms:created>
  <dcterms:modified xsi:type="dcterms:W3CDTF">2015-11-20T16:37:22Z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0x0101003279C0540AAB3049BBBA1B8E00FD1BB6</vt:lpwstr>
  </property>
</Properties>
</file>